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12192000"/>
  <p:notesSz cx="6858000" cy="9144000"/>
  <p:embeddedFontLst>
    <p:embeddedFont>
      <p:font typeface="Play"/>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2" roundtripDataSignature="AMtx7mhmcyjPQ749qwitKYi7pL0YD+iC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Play-bold.fntdata"/><Relationship Id="rId30" Type="http://schemas.openxmlformats.org/officeDocument/2006/relationships/font" Target="fonts/Play-regular.fntdata"/><Relationship Id="rId11" Type="http://schemas.openxmlformats.org/officeDocument/2006/relationships/slide" Target="slides/slide7.xml"/><Relationship Id="rId10" Type="http://schemas.openxmlformats.org/officeDocument/2006/relationships/slide" Target="slides/slide6.xml"/><Relationship Id="rId32"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7b3050bd46_0_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g37b3050bd46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7b3050bd46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g37b3050bd46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7b3050bd46_0_18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7" name="Google Shape;147;g37b3050bd46_0_18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7b3050bd46_0_18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g37b3050bd46_0_1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7b3050bd46_0_2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g37b3050bd46_0_2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7b3050bd46_0_9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5" name="Google Shape;165;g37b3050bd46_0_9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7b3050bd46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g37b3050bd46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37b3050bd46_0_1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7" name="Google Shape;177;g37b3050bd46_0_1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37b3050bd46_0_2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3" name="Google Shape;183;g37b3050bd46_0_2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37b3050bd46_0_2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9" name="Google Shape;189;g37b3050bd46_0_2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7b3050bd46_0_1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g37b3050bd46_0_12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7b3050bd46_0_10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g37b3050bd46_0_10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37b3050bd46_0_2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6" name="Google Shape;206;g37b3050bd46_0_2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7b3050bd46_0_2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2" name="Google Shape;212;g37b3050bd46_0_2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7b3050bd46_0_2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8" name="Google Shape;218;g37b3050bd46_0_25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37b3050bd46_0_2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4" name="Google Shape;224;g37b3050bd46_0_2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7b3050bd46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g37b3050bd46_0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7b3050bd46_0_1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6" name="Google Shape;116;g37b3050bd46_0_1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7b3050bd46_0_17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3" name="Google Shape;123;g37b3050bd46_0_17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7b3050bd46_0_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g37b3050bd46_0_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1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1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3" name="Google Shape;3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p:nvPr>
            <p:ph idx="2" type="pic"/>
          </p:nvPr>
        </p:nvSpPr>
        <p:spPr>
          <a:xfrm>
            <a:off x="5183188" y="987425"/>
            <a:ext cx="6172200" cy="4873625"/>
          </a:xfrm>
          <a:prstGeom prst="rect">
            <a:avLst/>
          </a:prstGeom>
          <a:noFill/>
          <a:ln>
            <a:noFill/>
          </a:ln>
        </p:spPr>
      </p:sp>
      <p:sp>
        <p:nvSpPr>
          <p:cNvPr id="64" name="Google Shape;64;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6" name="Shape 136"/>
        <p:cNvGrpSpPr/>
        <p:nvPr/>
      </p:nvGrpSpPr>
      <p:grpSpPr>
        <a:xfrm>
          <a:off x="0" y="0"/>
          <a:ext cx="0" cy="0"/>
          <a:chOff x="0" y="0"/>
          <a:chExt cx="0" cy="0"/>
        </a:xfrm>
      </p:grpSpPr>
      <p:sp>
        <p:nvSpPr>
          <p:cNvPr id="137" name="Google Shape;137;g37b3050bd46_0_4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AAP's 5-Strategy Implementation</a:t>
            </a:r>
            <a:r>
              <a:rPr lang="en-US"/>
              <a:t> (2021 Clinical Report):</a:t>
            </a:r>
            <a:endParaRPr/>
          </a:p>
        </p:txBody>
      </p:sp>
      <p:sp>
        <p:nvSpPr>
          <p:cNvPr id="138" name="Google Shape;138;g37b3050bd46_0_4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100"/>
              <a:buFont typeface="Arial"/>
              <a:buNone/>
            </a:pPr>
            <a:r>
              <a:rPr lang="en-US"/>
              <a:t>1. Awareness of trauma prevalence</a:t>
            </a:r>
            <a:endParaRPr/>
          </a:p>
          <a:p>
            <a:pPr indent="0" lvl="0" marL="0" rtl="0" algn="l">
              <a:spcBef>
                <a:spcPts val="0"/>
              </a:spcBef>
              <a:spcAft>
                <a:spcPts val="0"/>
              </a:spcAft>
              <a:buClr>
                <a:schemeClr val="dk1"/>
              </a:buClr>
              <a:buSzPts val="1100"/>
              <a:buFont typeface="Arial"/>
              <a:buNone/>
            </a:pPr>
            <a:r>
              <a:rPr lang="en-US"/>
              <a:t>2. Readiness assessment of your practice</a:t>
            </a:r>
            <a:endParaRPr/>
          </a:p>
          <a:p>
            <a:pPr indent="0" lvl="0" marL="0" rtl="0" algn="l">
              <a:spcBef>
                <a:spcPts val="0"/>
              </a:spcBef>
              <a:spcAft>
                <a:spcPts val="0"/>
              </a:spcAft>
              <a:buClr>
                <a:schemeClr val="dk1"/>
              </a:buClr>
              <a:buSzPts val="1100"/>
              <a:buFont typeface="Arial"/>
              <a:buNone/>
            </a:pPr>
            <a:r>
              <a:rPr lang="en-US"/>
              <a:t>3. Detection through validated screening</a:t>
            </a:r>
            <a:endParaRPr/>
          </a:p>
          <a:p>
            <a:pPr indent="0" lvl="0" marL="0" rtl="0" algn="l">
              <a:spcBef>
                <a:spcPts val="0"/>
              </a:spcBef>
              <a:spcAft>
                <a:spcPts val="0"/>
              </a:spcAft>
              <a:buClr>
                <a:schemeClr val="dk1"/>
              </a:buClr>
              <a:buSzPts val="1100"/>
              <a:buFont typeface="Arial"/>
              <a:buNone/>
            </a:pPr>
            <a:r>
              <a:rPr lang="en-US"/>
              <a:t>4. Management with evidence-based approaches</a:t>
            </a:r>
            <a:endParaRPr/>
          </a:p>
          <a:p>
            <a:pPr indent="0" lvl="0" marL="0" rtl="0" algn="l">
              <a:spcBef>
                <a:spcPts val="0"/>
              </a:spcBef>
              <a:spcAft>
                <a:spcPts val="0"/>
              </a:spcAft>
              <a:buClr>
                <a:schemeClr val="dk1"/>
              </a:buClr>
              <a:buSzPts val="1100"/>
              <a:buFont typeface="Arial"/>
              <a:buNone/>
            </a:pPr>
            <a:r>
              <a:rPr lang="en-US"/>
              <a:t>5. Integration across all practice workflows</a:t>
            </a:r>
            <a:endParaRPr/>
          </a:p>
          <a:p>
            <a:pPr indent="0" lvl="0" marL="0" rtl="0" algn="l">
              <a:spcBef>
                <a:spcPts val="0"/>
              </a:spcBef>
              <a:spcAft>
                <a:spcPts val="0"/>
              </a:spcAft>
              <a:buNone/>
            </a:pPr>
            <a:r>
              <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g37b3050bd46_0_1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Top Validated Screening Tools:</a:t>
            </a:r>
            <a:endParaRPr b="1"/>
          </a:p>
        </p:txBody>
      </p:sp>
      <p:sp>
        <p:nvSpPr>
          <p:cNvPr id="144" name="Google Shape;144;g37b3050bd46_0_10"/>
          <p:cNvSpPr txBox="1"/>
          <p:nvPr>
            <p:ph idx="1" type="body"/>
          </p:nvPr>
        </p:nvSpPr>
        <p:spPr>
          <a:xfrm>
            <a:off x="838200" y="1749425"/>
            <a:ext cx="10972800" cy="4351200"/>
          </a:xfrm>
          <a:prstGeom prst="rect">
            <a:avLst/>
          </a:prstGeom>
          <a:noFill/>
          <a:ln>
            <a:noFill/>
          </a:ln>
        </p:spPr>
        <p:txBody>
          <a:bodyPr anchorCtr="0" anchor="t" bIns="45700" lIns="91425" spcFirstLastPara="1" rIns="91425" wrap="square" tIns="45700">
            <a:normAutofit fontScale="92500" lnSpcReduction="20000"/>
          </a:bodyPr>
          <a:lstStyle/>
          <a:p>
            <a:pPr indent="-50800" lvl="0" marL="228600" rtl="0" algn="l">
              <a:lnSpc>
                <a:spcPct val="100000"/>
              </a:lnSpc>
              <a:spcBef>
                <a:spcPts val="0"/>
              </a:spcBef>
              <a:spcAft>
                <a:spcPts val="0"/>
              </a:spcAft>
              <a:buClr>
                <a:schemeClr val="dk1"/>
              </a:buClr>
              <a:buSzPct val="39285"/>
              <a:buFont typeface="Arial"/>
              <a:buNone/>
            </a:pPr>
            <a:r>
              <a:rPr b="1" lang="en-US"/>
              <a:t>PEARLS (Pediatric ACEs and Related Life Events Screener):</a:t>
            </a:r>
            <a:endParaRPr b="1"/>
          </a:p>
          <a:p>
            <a:pPr indent="-334327" lvl="0" marL="457200" rtl="0" algn="l">
              <a:lnSpc>
                <a:spcPct val="100000"/>
              </a:lnSpc>
              <a:spcBef>
                <a:spcPts val="0"/>
              </a:spcBef>
              <a:spcAft>
                <a:spcPts val="0"/>
              </a:spcAft>
              <a:buSzPct val="64285"/>
              <a:buChar char="•"/>
            </a:pPr>
            <a:r>
              <a:rPr lang="en-US"/>
              <a:t>Validated for ages 0-21, takes </a:t>
            </a:r>
            <a:r>
              <a:rPr b="1" lang="en-US"/>
              <a:t>5-10 minutes</a:t>
            </a:r>
            <a:endParaRPr b="1"/>
          </a:p>
          <a:p>
            <a:pPr indent="-334327" lvl="0" marL="457200" rtl="0" algn="l">
              <a:lnSpc>
                <a:spcPct val="100000"/>
              </a:lnSpc>
              <a:spcBef>
                <a:spcPts val="0"/>
              </a:spcBef>
              <a:spcAft>
                <a:spcPts val="0"/>
              </a:spcAft>
              <a:buSzPct val="64285"/>
              <a:buChar char="•"/>
            </a:pPr>
            <a:r>
              <a:rPr b="1" lang="en-US"/>
              <a:t>17 items</a:t>
            </a:r>
            <a:r>
              <a:rPr lang="en-US"/>
              <a:t> covering ACEs plus additional stressors</a:t>
            </a:r>
            <a:endParaRPr/>
          </a:p>
          <a:p>
            <a:pPr indent="-334327" lvl="0" marL="457200" rtl="0" algn="l">
              <a:lnSpc>
                <a:spcPct val="100000"/>
              </a:lnSpc>
              <a:spcBef>
                <a:spcPts val="0"/>
              </a:spcBef>
              <a:spcAft>
                <a:spcPts val="0"/>
              </a:spcAft>
              <a:buSzPct val="64285"/>
              <a:buChar char="•"/>
            </a:pPr>
            <a:r>
              <a:rPr lang="en-US"/>
              <a:t>Successfully implemented in California with nearly </a:t>
            </a:r>
            <a:r>
              <a:rPr b="1" lang="en-US"/>
              <a:t>1 million children screened </a:t>
            </a:r>
            <a:r>
              <a:rPr lang="en-US"/>
              <a:t>since 2020</a:t>
            </a:r>
            <a:endParaRPr/>
          </a:p>
          <a:p>
            <a:pPr indent="-334327" lvl="0" marL="457200" rtl="0" algn="l">
              <a:lnSpc>
                <a:spcPct val="100000"/>
              </a:lnSpc>
              <a:spcBef>
                <a:spcPts val="0"/>
              </a:spcBef>
              <a:spcAft>
                <a:spcPts val="0"/>
              </a:spcAft>
              <a:buSzPct val="64285"/>
              <a:buChar char="•"/>
            </a:pPr>
            <a:r>
              <a:rPr b="1" lang="en-US"/>
              <a:t>$29 Medi-Cal reimbursement </a:t>
            </a:r>
            <a:r>
              <a:rPr lang="en-US"/>
              <a:t>per screening</a:t>
            </a:r>
            <a:endParaRPr/>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US"/>
              <a:t>CATS (Child and Adolescent Trauma Screen):</a:t>
            </a:r>
            <a:endParaRPr b="1"/>
          </a:p>
          <a:p>
            <a:pPr indent="-334327" lvl="0" marL="457200" rtl="0" algn="l">
              <a:lnSpc>
                <a:spcPct val="100000"/>
              </a:lnSpc>
              <a:spcBef>
                <a:spcPts val="0"/>
              </a:spcBef>
              <a:spcAft>
                <a:spcPts val="0"/>
              </a:spcAft>
              <a:buSzPct val="64285"/>
              <a:buChar char="•"/>
            </a:pPr>
            <a:r>
              <a:rPr lang="en-US"/>
              <a:t>Based on DSM-5 criteria, </a:t>
            </a:r>
            <a:r>
              <a:rPr b="1" lang="en-US"/>
              <a:t>15-minute administration</a:t>
            </a:r>
            <a:endParaRPr b="1"/>
          </a:p>
          <a:p>
            <a:pPr indent="-334327" lvl="0" marL="457200" rtl="0" algn="l">
              <a:lnSpc>
                <a:spcPct val="100000"/>
              </a:lnSpc>
              <a:spcBef>
                <a:spcPts val="0"/>
              </a:spcBef>
              <a:spcAft>
                <a:spcPts val="0"/>
              </a:spcAft>
              <a:buSzPct val="64285"/>
              <a:buChar char="•"/>
            </a:pPr>
            <a:r>
              <a:rPr lang="en-US"/>
              <a:t>Available in </a:t>
            </a:r>
            <a:r>
              <a:rPr b="1" lang="en-US"/>
              <a:t>7 languages</a:t>
            </a:r>
            <a:r>
              <a:rPr lang="en-US"/>
              <a:t> including Spanish and Arabic</a:t>
            </a:r>
            <a:endParaRPr/>
          </a:p>
          <a:p>
            <a:pPr indent="-334327" lvl="0" marL="457200" rtl="0" algn="l">
              <a:lnSpc>
                <a:spcPct val="100000"/>
              </a:lnSpc>
              <a:spcBef>
                <a:spcPts val="0"/>
              </a:spcBef>
              <a:spcAft>
                <a:spcPts val="0"/>
              </a:spcAft>
              <a:buSzPct val="64285"/>
              <a:buChar char="•"/>
            </a:pPr>
            <a:r>
              <a:rPr lang="en-US"/>
              <a:t>Screens for trauma exposure, symptoms, functional impact, and suicidality</a:t>
            </a:r>
            <a:endParaRPr/>
          </a:p>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8" name="Shape 148"/>
        <p:cNvGrpSpPr/>
        <p:nvPr/>
      </p:nvGrpSpPr>
      <p:grpSpPr>
        <a:xfrm>
          <a:off x="0" y="0"/>
          <a:ext cx="0" cy="0"/>
          <a:chOff x="0" y="0"/>
          <a:chExt cx="0" cy="0"/>
        </a:xfrm>
      </p:grpSpPr>
      <p:sp>
        <p:nvSpPr>
          <p:cNvPr id="149" name="Google Shape;149;g37b3050bd46_0_18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Implementation Success Factors:</a:t>
            </a:r>
            <a:endParaRPr b="1"/>
          </a:p>
        </p:txBody>
      </p:sp>
      <p:sp>
        <p:nvSpPr>
          <p:cNvPr id="150" name="Google Shape;150;g37b3050bd46_0_18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Char char="•"/>
            </a:pPr>
            <a:r>
              <a:rPr b="1" lang="en-US"/>
              <a:t>Electronic health record integration</a:t>
            </a:r>
            <a:r>
              <a:rPr lang="en-US"/>
              <a:t> is crucial—automate scoring and clinical decision support</a:t>
            </a:r>
            <a:endParaRPr/>
          </a:p>
          <a:p>
            <a:pPr indent="-342900" lvl="0" marL="457200" rtl="0" algn="l">
              <a:spcBef>
                <a:spcPts val="0"/>
              </a:spcBef>
              <a:spcAft>
                <a:spcPts val="0"/>
              </a:spcAft>
              <a:buSzPts val="1800"/>
              <a:buChar char="•"/>
            </a:pPr>
            <a:r>
              <a:rPr b="1" lang="en-US"/>
              <a:t>Brief training works: 6-hour CME courses</a:t>
            </a:r>
            <a:r>
              <a:rPr lang="en-US"/>
              <a:t> show significant improvements in provider knowledge and confidence</a:t>
            </a:r>
            <a:endParaRPr/>
          </a:p>
          <a:p>
            <a:pPr indent="-342900" lvl="0" marL="457200" rtl="0" algn="l">
              <a:spcBef>
                <a:spcPts val="0"/>
              </a:spcBef>
              <a:spcAft>
                <a:spcPts val="0"/>
              </a:spcAft>
              <a:buSzPts val="1800"/>
              <a:buChar char="•"/>
            </a:pPr>
            <a:r>
              <a:rPr b="1" lang="en-US"/>
              <a:t>Universal screening</a:t>
            </a:r>
            <a:r>
              <a:rPr lang="en-US"/>
              <a:t> in behavioral health identifies trauma in </a:t>
            </a:r>
            <a:r>
              <a:rPr b="1" lang="en-US"/>
              <a:t>&gt;50% of patients</a:t>
            </a:r>
            <a:endParaRPr b="1"/>
          </a:p>
          <a:p>
            <a:pPr indent="-342900" lvl="0" marL="457200" rtl="0" algn="l">
              <a:spcBef>
                <a:spcPts val="0"/>
              </a:spcBef>
              <a:spcAft>
                <a:spcPts val="0"/>
              </a:spcAft>
              <a:buSzPts val="1800"/>
              <a:buChar char="•"/>
            </a:pPr>
            <a:r>
              <a:rPr lang="en-US"/>
              <a:t>Workflow tip: Administer during waiting time like developmental screens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4" name="Shape 154"/>
        <p:cNvGrpSpPr/>
        <p:nvPr/>
      </p:nvGrpSpPr>
      <p:grpSpPr>
        <a:xfrm>
          <a:off x="0" y="0"/>
          <a:ext cx="0" cy="0"/>
          <a:chOff x="0" y="0"/>
          <a:chExt cx="0" cy="0"/>
        </a:xfrm>
      </p:grpSpPr>
      <p:sp>
        <p:nvSpPr>
          <p:cNvPr id="155" name="Google Shape;155;g37b3050bd46_0_18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Effectiveness data</a:t>
            </a:r>
            <a:endParaRPr b="1"/>
          </a:p>
        </p:txBody>
      </p:sp>
      <p:sp>
        <p:nvSpPr>
          <p:cNvPr id="156" name="Google Shape;156;g37b3050bd46_0_183"/>
          <p:cNvSpPr txBox="1"/>
          <p:nvPr>
            <p:ph idx="1" type="body"/>
          </p:nvPr>
        </p:nvSpPr>
        <p:spPr>
          <a:xfrm>
            <a:off x="838200" y="1825625"/>
            <a:ext cx="10911000" cy="4351200"/>
          </a:xfrm>
          <a:prstGeom prst="rect">
            <a:avLst/>
          </a:prstGeom>
          <a:noFill/>
          <a:ln>
            <a:noFill/>
          </a:ln>
        </p:spPr>
        <p:txBody>
          <a:bodyPr anchorCtr="0" anchor="t" bIns="45700" lIns="91425" spcFirstLastPara="1" rIns="91425" wrap="square" tIns="45700">
            <a:normAutofit fontScale="92500" lnSpcReduction="20000"/>
          </a:bodyPr>
          <a:lstStyle/>
          <a:p>
            <a:pPr indent="-50800" lvl="0" marL="228600" rtl="0" algn="l">
              <a:lnSpc>
                <a:spcPct val="100000"/>
              </a:lnSpc>
              <a:spcBef>
                <a:spcPts val="0"/>
              </a:spcBef>
              <a:spcAft>
                <a:spcPts val="0"/>
              </a:spcAft>
              <a:buClr>
                <a:schemeClr val="dk1"/>
              </a:buClr>
              <a:buSzPct val="39285"/>
              <a:buNone/>
            </a:pPr>
            <a:r>
              <a:rPr b="1" lang="en-US"/>
              <a:t>Provider Impact:</a:t>
            </a:r>
            <a:endParaRPr b="1"/>
          </a:p>
          <a:p>
            <a:pPr indent="-334327" lvl="0" marL="457200" rtl="0" algn="l">
              <a:lnSpc>
                <a:spcPct val="100000"/>
              </a:lnSpc>
              <a:spcBef>
                <a:spcPts val="0"/>
              </a:spcBef>
              <a:spcAft>
                <a:spcPts val="0"/>
              </a:spcAft>
              <a:buSzPct val="64285"/>
              <a:buChar char="•"/>
            </a:pPr>
            <a:r>
              <a:rPr lang="en-US"/>
              <a:t>After trauma-informed training: Significant improvements in provider knowledge (</a:t>
            </a:r>
            <a:r>
              <a:rPr b="1" lang="en-US"/>
              <a:t>p &lt; 0.001) </a:t>
            </a:r>
            <a:r>
              <a:rPr lang="en-US"/>
              <a:t>and comfort with trauma-exposed patients</a:t>
            </a:r>
            <a:endParaRPr/>
          </a:p>
          <a:p>
            <a:pPr indent="-334327" lvl="0" marL="457200" rtl="0" algn="l">
              <a:lnSpc>
                <a:spcPct val="100000"/>
              </a:lnSpc>
              <a:spcBef>
                <a:spcPts val="0"/>
              </a:spcBef>
              <a:spcAft>
                <a:spcPts val="0"/>
              </a:spcAft>
              <a:buSzPct val="64285"/>
              <a:buChar char="•"/>
            </a:pPr>
            <a:r>
              <a:rPr b="1" lang="en-US"/>
              <a:t>Train-the-trainer models </a:t>
            </a:r>
            <a:r>
              <a:rPr lang="en-US"/>
              <a:t>are most cost-effective and generate sustainable change</a:t>
            </a:r>
            <a:endParaRPr/>
          </a:p>
          <a:p>
            <a:pPr indent="-50800" lvl="0" marL="228600" rtl="0" algn="l">
              <a:lnSpc>
                <a:spcPct val="100000"/>
              </a:lnSpc>
              <a:spcBef>
                <a:spcPts val="0"/>
              </a:spcBef>
              <a:spcAft>
                <a:spcPts val="0"/>
              </a:spcAft>
              <a:buNone/>
            </a:pPr>
            <a:r>
              <a:t/>
            </a:r>
            <a:endParaRPr b="1"/>
          </a:p>
          <a:p>
            <a:pPr indent="-50800" lvl="0" marL="228600" rtl="0" algn="l">
              <a:lnSpc>
                <a:spcPct val="100000"/>
              </a:lnSpc>
              <a:spcBef>
                <a:spcPts val="0"/>
              </a:spcBef>
              <a:spcAft>
                <a:spcPts val="0"/>
              </a:spcAft>
              <a:buNone/>
            </a:pPr>
            <a:r>
              <a:rPr b="1" lang="en-US"/>
              <a:t>Patient Outcomes:</a:t>
            </a:r>
            <a:endParaRPr b="1"/>
          </a:p>
          <a:p>
            <a:pPr indent="-334327" lvl="0" marL="457200" rtl="0" algn="l">
              <a:lnSpc>
                <a:spcPct val="100000"/>
              </a:lnSpc>
              <a:spcBef>
                <a:spcPts val="0"/>
              </a:spcBef>
              <a:spcAft>
                <a:spcPts val="0"/>
              </a:spcAft>
              <a:buSzPct val="64285"/>
              <a:buChar char="•"/>
            </a:pPr>
            <a:r>
              <a:rPr lang="en-US"/>
              <a:t>Reduced hospitalization length of stay</a:t>
            </a:r>
            <a:endParaRPr/>
          </a:p>
          <a:p>
            <a:pPr indent="-334327" lvl="0" marL="457200" rtl="0" algn="l">
              <a:lnSpc>
                <a:spcPct val="100000"/>
              </a:lnSpc>
              <a:spcBef>
                <a:spcPts val="0"/>
              </a:spcBef>
              <a:spcAft>
                <a:spcPts val="0"/>
              </a:spcAft>
              <a:buSzPct val="64285"/>
              <a:buChar char="•"/>
            </a:pPr>
            <a:r>
              <a:rPr lang="en-US"/>
              <a:t>Decreased emergency department utilization</a:t>
            </a:r>
            <a:endParaRPr/>
          </a:p>
          <a:p>
            <a:pPr indent="-334327" lvl="0" marL="457200" rtl="0" algn="l">
              <a:lnSpc>
                <a:spcPct val="100000"/>
              </a:lnSpc>
              <a:spcBef>
                <a:spcPts val="0"/>
              </a:spcBef>
              <a:spcAft>
                <a:spcPts val="0"/>
              </a:spcAft>
              <a:buSzPct val="64285"/>
              <a:buChar char="•"/>
            </a:pPr>
            <a:r>
              <a:rPr lang="en-US"/>
              <a:t>Improved family engagement and treatment adherence</a:t>
            </a:r>
            <a:endParaRPr/>
          </a:p>
          <a:p>
            <a:pPr indent="-334327" lvl="0" marL="457200" rtl="0" algn="l">
              <a:lnSpc>
                <a:spcPct val="100000"/>
              </a:lnSpc>
              <a:spcBef>
                <a:spcPts val="0"/>
              </a:spcBef>
              <a:spcAft>
                <a:spcPts val="0"/>
              </a:spcAft>
              <a:buSzPct val="64285"/>
              <a:buChar char="•"/>
            </a:pPr>
            <a:r>
              <a:rPr lang="en-US"/>
              <a:t>Earlier identification leads to better long-term outcomes</a:t>
            </a:r>
            <a:endParaRPr/>
          </a:p>
          <a:p>
            <a:pPr indent="0" lvl="0" marL="0" rtl="0" algn="l">
              <a:lnSpc>
                <a:spcPct val="100000"/>
              </a:lnSpc>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0" name="Shape 160"/>
        <p:cNvGrpSpPr/>
        <p:nvPr/>
      </p:nvGrpSpPr>
      <p:grpSpPr>
        <a:xfrm>
          <a:off x="0" y="0"/>
          <a:ext cx="0" cy="0"/>
          <a:chOff x="0" y="0"/>
          <a:chExt cx="0" cy="0"/>
        </a:xfrm>
      </p:grpSpPr>
      <p:sp>
        <p:nvSpPr>
          <p:cNvPr id="161" name="Google Shape;161;g37b3050bd46_0_21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Return on Investment:</a:t>
            </a:r>
            <a:endParaRPr b="1"/>
          </a:p>
        </p:txBody>
      </p:sp>
      <p:sp>
        <p:nvSpPr>
          <p:cNvPr id="162" name="Google Shape;162;g37b3050bd46_0_21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0"/>
              </a:spcBef>
              <a:spcAft>
                <a:spcPts val="0"/>
              </a:spcAft>
              <a:buSzPts val="1800"/>
              <a:buChar char="•"/>
            </a:pPr>
            <a:r>
              <a:rPr lang="en-US"/>
              <a:t>Potential to save </a:t>
            </a:r>
            <a:r>
              <a:rPr b="1" lang="en-US"/>
              <a:t>$1.4 billion over a decade </a:t>
            </a:r>
            <a:r>
              <a:rPr lang="en-US"/>
              <a:t>when implemented in social services and schools</a:t>
            </a:r>
            <a:endParaRPr/>
          </a:p>
          <a:p>
            <a:pPr indent="-50800" lvl="0" marL="228600" rtl="0" algn="l">
              <a:lnSpc>
                <a:spcPct val="90000"/>
              </a:lnSpc>
              <a:spcBef>
                <a:spcPts val="0"/>
              </a:spcBef>
              <a:spcAft>
                <a:spcPts val="0"/>
              </a:spcAft>
              <a:buClr>
                <a:schemeClr val="dk1"/>
              </a:buClr>
              <a:buSzPts val="2800"/>
              <a:buNone/>
            </a:pPr>
            <a:r>
              <a:t/>
            </a:r>
            <a:endParaRPr/>
          </a:p>
          <a:p>
            <a:pPr indent="-342900" lvl="0" marL="457200" rtl="0" algn="l">
              <a:spcBef>
                <a:spcPts val="0"/>
              </a:spcBef>
              <a:spcAft>
                <a:spcPts val="0"/>
              </a:spcAft>
              <a:buSzPts val="1800"/>
              <a:buChar char="•"/>
            </a:pPr>
            <a:r>
              <a:rPr lang="en-US"/>
              <a:t>Screening cost of </a:t>
            </a:r>
            <a:r>
              <a:rPr b="1" lang="en-US"/>
              <a:t>$74 per child</a:t>
            </a:r>
            <a:r>
              <a:rPr lang="en-US"/>
              <a:t> (including follow-up) yields substantial long-term healthcare savings</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6" name="Shape 166"/>
        <p:cNvGrpSpPr/>
        <p:nvPr/>
      </p:nvGrpSpPr>
      <p:grpSpPr>
        <a:xfrm>
          <a:off x="0" y="0"/>
          <a:ext cx="0" cy="0"/>
          <a:chOff x="0" y="0"/>
          <a:chExt cx="0" cy="0"/>
        </a:xfrm>
      </p:grpSpPr>
      <p:sp>
        <p:nvSpPr>
          <p:cNvPr id="167" name="Google Shape;167;g37b3050bd46_0_9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Supporting children exposed to abuse, neglect, and violence</a:t>
            </a:r>
            <a:endParaRPr b="1"/>
          </a:p>
        </p:txBody>
      </p:sp>
      <p:sp>
        <p:nvSpPr>
          <p:cNvPr id="168" name="Google Shape;168;g37b3050bd46_0_95"/>
          <p:cNvSpPr txBox="1"/>
          <p:nvPr>
            <p:ph idx="1" type="body"/>
          </p:nvPr>
        </p:nvSpPr>
        <p:spPr>
          <a:xfrm>
            <a:off x="838200" y="1673225"/>
            <a:ext cx="10515600" cy="4351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a:t>Evidence-based therapeutic approaches</a:t>
            </a:r>
            <a:endParaRPr b="1"/>
          </a:p>
          <a:p>
            <a:pPr indent="0" lvl="0" marL="0" rtl="0" algn="l">
              <a:spcBef>
                <a:spcPts val="0"/>
              </a:spcBef>
              <a:spcAft>
                <a:spcPts val="0"/>
              </a:spcAft>
              <a:buNone/>
            </a:pPr>
            <a:r>
              <a:t/>
            </a:r>
            <a:endParaRPr b="1"/>
          </a:p>
          <a:p>
            <a:pPr indent="0" lvl="0" marL="0" rtl="0" algn="l">
              <a:spcBef>
                <a:spcPts val="0"/>
              </a:spcBef>
              <a:spcAft>
                <a:spcPts val="0"/>
              </a:spcAft>
              <a:buNone/>
            </a:pPr>
            <a:r>
              <a:rPr b="1" lang="en-US"/>
              <a:t>Trauma-Focused Cognitive Behavioral Therapy (TF-CBT)—The Gold Standard:</a:t>
            </a:r>
            <a:endParaRPr b="1"/>
          </a:p>
          <a:p>
            <a:pPr indent="-342900" lvl="0" marL="457200" rtl="0" algn="l">
              <a:spcBef>
                <a:spcPts val="0"/>
              </a:spcBef>
              <a:spcAft>
                <a:spcPts val="0"/>
              </a:spcAft>
              <a:buSzPts val="1800"/>
              <a:buChar char="•"/>
            </a:pPr>
            <a:r>
              <a:rPr b="1" lang="en-US"/>
              <a:t>Effect sizes:</a:t>
            </a:r>
            <a:r>
              <a:rPr lang="en-US"/>
              <a:t> Cohen's d = </a:t>
            </a:r>
            <a:r>
              <a:rPr b="1" lang="en-US"/>
              <a:t>0.96 for PTSD symptoms, 1.15 for depression</a:t>
            </a:r>
            <a:endParaRPr b="1"/>
          </a:p>
          <a:p>
            <a:pPr indent="-342900" lvl="0" marL="457200" rtl="0" algn="l">
              <a:spcBef>
                <a:spcPts val="0"/>
              </a:spcBef>
              <a:spcAft>
                <a:spcPts val="0"/>
              </a:spcAft>
              <a:buSzPts val="1800"/>
              <a:buChar char="•"/>
            </a:pPr>
            <a:r>
              <a:rPr b="1" lang="en-US"/>
              <a:t>12-16 weekly sessions</a:t>
            </a:r>
            <a:r>
              <a:rPr lang="en-US"/>
              <a:t> following the "PRACTICE" model</a:t>
            </a:r>
            <a:endParaRPr/>
          </a:p>
          <a:p>
            <a:pPr indent="-342900" lvl="0" marL="457200" rtl="0" algn="l">
              <a:spcBef>
                <a:spcPts val="0"/>
              </a:spcBef>
              <a:spcAft>
                <a:spcPts val="0"/>
              </a:spcAft>
              <a:buSzPts val="1800"/>
              <a:buChar char="•"/>
            </a:pPr>
            <a:r>
              <a:rPr lang="en-US"/>
              <a:t>Superior to treatment-as-usual with benefits sustained at 12-month follow-up</a:t>
            </a:r>
            <a:endParaRPr/>
          </a:p>
          <a:p>
            <a:pPr indent="-342900" lvl="0" marL="457200" rtl="0" algn="l">
              <a:spcBef>
                <a:spcPts val="0"/>
              </a:spcBef>
              <a:spcAft>
                <a:spcPts val="0"/>
              </a:spcAft>
              <a:buSzPts val="1800"/>
              <a:buChar char="•"/>
            </a:pPr>
            <a:r>
              <a:rPr b="1" lang="en-US"/>
              <a:t>Lower dropout rates</a:t>
            </a:r>
            <a:r>
              <a:rPr lang="en-US"/>
              <a:t> than other trauma treatments</a:t>
            </a:r>
            <a:endParaRPr/>
          </a:p>
          <a:p>
            <a:pPr indent="-342900" lvl="0" marL="457200" rtl="0" algn="l">
              <a:spcBef>
                <a:spcPts val="0"/>
              </a:spcBef>
              <a:spcAft>
                <a:spcPts val="0"/>
              </a:spcAft>
              <a:buSzPts val="1800"/>
              <a:buChar char="•"/>
            </a:pPr>
            <a:r>
              <a:rPr lang="en-US"/>
              <a:t>Available via telehealth with comparable outcomes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2" name="Shape 172"/>
        <p:cNvGrpSpPr/>
        <p:nvPr/>
      </p:nvGrpSpPr>
      <p:grpSpPr>
        <a:xfrm>
          <a:off x="0" y="0"/>
          <a:ext cx="0" cy="0"/>
          <a:chOff x="0" y="0"/>
          <a:chExt cx="0" cy="0"/>
        </a:xfrm>
      </p:grpSpPr>
      <p:sp>
        <p:nvSpPr>
          <p:cNvPr id="173" name="Google Shape;173;g37b3050bd46_0_16"/>
          <p:cNvSpPr txBox="1"/>
          <p:nvPr>
            <p:ph type="title"/>
          </p:nvPr>
        </p:nvSpPr>
        <p:spPr>
          <a:xfrm>
            <a:off x="838200" y="365125"/>
            <a:ext cx="107964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Evidence-based therapeutic approaches</a:t>
            </a:r>
            <a:endParaRPr b="1"/>
          </a:p>
        </p:txBody>
      </p:sp>
      <p:sp>
        <p:nvSpPr>
          <p:cNvPr id="174" name="Google Shape;174;g37b3050bd46_0_16"/>
          <p:cNvSpPr txBox="1"/>
          <p:nvPr>
            <p:ph idx="1" type="body"/>
          </p:nvPr>
        </p:nvSpPr>
        <p:spPr>
          <a:xfrm>
            <a:off x="838200" y="1825625"/>
            <a:ext cx="10866900" cy="4351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00000"/>
              </a:lnSpc>
              <a:spcBef>
                <a:spcPts val="0"/>
              </a:spcBef>
              <a:spcAft>
                <a:spcPts val="0"/>
              </a:spcAft>
              <a:buNone/>
            </a:pPr>
            <a:r>
              <a:rPr b="1" lang="en-US"/>
              <a:t>EMDR for Children:</a:t>
            </a:r>
            <a:endParaRPr b="1"/>
          </a:p>
          <a:p>
            <a:pPr indent="-334327" lvl="0" marL="457200" rtl="0" algn="l">
              <a:lnSpc>
                <a:spcPct val="100000"/>
              </a:lnSpc>
              <a:spcBef>
                <a:spcPts val="0"/>
              </a:spcBef>
              <a:spcAft>
                <a:spcPts val="0"/>
              </a:spcAft>
              <a:buSzPct val="64285"/>
              <a:buChar char="•"/>
            </a:pPr>
            <a:r>
              <a:rPr lang="en-US"/>
              <a:t>Meta-analysis shows </a:t>
            </a:r>
            <a:r>
              <a:rPr b="1" lang="en-US"/>
              <a:t>medium effect size (d = 0.56)</a:t>
            </a:r>
            <a:r>
              <a:rPr lang="en-US"/>
              <a:t> for PTSD symptoms</a:t>
            </a:r>
            <a:endParaRPr/>
          </a:p>
          <a:p>
            <a:pPr indent="-334327" lvl="0" marL="457200" rtl="0" algn="l">
              <a:lnSpc>
                <a:spcPct val="100000"/>
              </a:lnSpc>
              <a:spcBef>
                <a:spcPts val="0"/>
              </a:spcBef>
              <a:spcAft>
                <a:spcPts val="0"/>
              </a:spcAft>
              <a:buSzPct val="64285"/>
              <a:buChar char="•"/>
            </a:pPr>
            <a:r>
              <a:rPr b="1" lang="en-US"/>
              <a:t>95.5% completion rate</a:t>
            </a:r>
            <a:r>
              <a:rPr lang="en-US"/>
              <a:t> vs 41% dropout in other therapies</a:t>
            </a:r>
            <a:endParaRPr/>
          </a:p>
          <a:p>
            <a:pPr indent="-334327" lvl="0" marL="457200" rtl="0" algn="l">
              <a:lnSpc>
                <a:spcPct val="100000"/>
              </a:lnSpc>
              <a:spcBef>
                <a:spcPts val="0"/>
              </a:spcBef>
              <a:spcAft>
                <a:spcPts val="0"/>
              </a:spcAft>
              <a:buSzPct val="64285"/>
              <a:buChar char="•"/>
            </a:pPr>
            <a:r>
              <a:rPr lang="en-US"/>
              <a:t>Doesn't require detailed verbal recounting—ideal for younger children</a:t>
            </a:r>
            <a:endParaRPr/>
          </a:p>
          <a:p>
            <a:pPr indent="-334327" lvl="0" marL="457200" rtl="0" algn="l">
              <a:lnSpc>
                <a:spcPct val="100000"/>
              </a:lnSpc>
              <a:spcBef>
                <a:spcPts val="0"/>
              </a:spcBef>
              <a:spcAft>
                <a:spcPts val="0"/>
              </a:spcAft>
              <a:buSzPct val="64285"/>
              <a:buChar char="•"/>
            </a:pPr>
            <a:r>
              <a:rPr b="1" lang="en-US"/>
              <a:t>2-12 sessions </a:t>
            </a:r>
            <a:r>
              <a:rPr lang="en-US"/>
              <a:t>based on complexity</a:t>
            </a:r>
            <a:endParaRPr/>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US"/>
              <a:t>Parent-Child Interaction Therapy (PCIT):</a:t>
            </a:r>
            <a:endParaRPr b="1"/>
          </a:p>
          <a:p>
            <a:pPr indent="-334327" lvl="0" marL="457200" rtl="0" algn="l">
              <a:lnSpc>
                <a:spcPct val="100000"/>
              </a:lnSpc>
              <a:spcBef>
                <a:spcPts val="0"/>
              </a:spcBef>
              <a:spcAft>
                <a:spcPts val="0"/>
              </a:spcAft>
              <a:buSzPct val="64285"/>
              <a:buChar char="•"/>
            </a:pPr>
            <a:r>
              <a:rPr b="1" lang="en-US"/>
              <a:t>Large effect sizes (d = 1.65)</a:t>
            </a:r>
            <a:r>
              <a:rPr lang="en-US"/>
              <a:t> for behavioral problems</a:t>
            </a:r>
            <a:endParaRPr/>
          </a:p>
          <a:p>
            <a:pPr indent="-334327" lvl="0" marL="457200" rtl="0" algn="l">
              <a:lnSpc>
                <a:spcPct val="100000"/>
              </a:lnSpc>
              <a:spcBef>
                <a:spcPts val="0"/>
              </a:spcBef>
              <a:spcAft>
                <a:spcPts val="0"/>
              </a:spcAft>
              <a:buSzPct val="64285"/>
              <a:buChar char="•"/>
            </a:pPr>
            <a:r>
              <a:rPr lang="en-US"/>
              <a:t>Live coaching model helps parents in real-time</a:t>
            </a:r>
            <a:endParaRPr/>
          </a:p>
          <a:p>
            <a:pPr indent="-334327" lvl="0" marL="457200" rtl="0" algn="l">
              <a:lnSpc>
                <a:spcPct val="100000"/>
              </a:lnSpc>
              <a:spcBef>
                <a:spcPts val="0"/>
              </a:spcBef>
              <a:spcAft>
                <a:spcPts val="0"/>
              </a:spcAft>
              <a:buSzPct val="64285"/>
              <a:buChar char="•"/>
            </a:pPr>
            <a:r>
              <a:rPr lang="en-US"/>
              <a:t>Reduces risk of re-abuse</a:t>
            </a:r>
            <a:endParaRPr/>
          </a:p>
          <a:p>
            <a:pPr indent="-334327" lvl="0" marL="457200" rtl="0" algn="l">
              <a:lnSpc>
                <a:spcPct val="100000"/>
              </a:lnSpc>
              <a:spcBef>
                <a:spcPts val="0"/>
              </a:spcBef>
              <a:spcAft>
                <a:spcPts val="0"/>
              </a:spcAft>
              <a:buSzPct val="64285"/>
              <a:buChar char="•"/>
            </a:pPr>
            <a:r>
              <a:rPr lang="en-US"/>
              <a:t>Particularly effective for physical abuse histories</a:t>
            </a:r>
            <a:endParaRPr/>
          </a:p>
          <a:p>
            <a:pPr indent="0" lvl="0" marL="0" rtl="0" algn="l">
              <a:lnSpc>
                <a:spcPct val="100000"/>
              </a:lnSpc>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8" name="Shape 178"/>
        <p:cNvGrpSpPr/>
        <p:nvPr/>
      </p:nvGrpSpPr>
      <p:grpSpPr>
        <a:xfrm>
          <a:off x="0" y="0"/>
          <a:ext cx="0" cy="0"/>
          <a:chOff x="0" y="0"/>
          <a:chExt cx="0" cy="0"/>
        </a:xfrm>
      </p:grpSpPr>
      <p:sp>
        <p:nvSpPr>
          <p:cNvPr id="179" name="Google Shape;179;g37b3050bd46_0_13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Family involvement strategies</a:t>
            </a:r>
            <a:endParaRPr b="1"/>
          </a:p>
        </p:txBody>
      </p:sp>
      <p:sp>
        <p:nvSpPr>
          <p:cNvPr id="180" name="Google Shape;180;g37b3050bd46_0_134"/>
          <p:cNvSpPr txBox="1"/>
          <p:nvPr>
            <p:ph idx="1" type="body"/>
          </p:nvPr>
        </p:nvSpPr>
        <p:spPr>
          <a:xfrm>
            <a:off x="838200" y="1825625"/>
            <a:ext cx="10928700" cy="4351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00000"/>
              </a:lnSpc>
              <a:spcBef>
                <a:spcPts val="0"/>
              </a:spcBef>
              <a:spcAft>
                <a:spcPts val="0"/>
              </a:spcAft>
              <a:buNone/>
            </a:pPr>
            <a:r>
              <a:rPr b="1" lang="en-US"/>
              <a:t>Key Evidence-Based Approaches:</a:t>
            </a:r>
            <a:endParaRPr b="1"/>
          </a:p>
          <a:p>
            <a:pPr indent="-325755" lvl="0" marL="457200" rtl="0" algn="l">
              <a:lnSpc>
                <a:spcPct val="100000"/>
              </a:lnSpc>
              <a:spcBef>
                <a:spcPts val="0"/>
              </a:spcBef>
              <a:spcAft>
                <a:spcPts val="0"/>
              </a:spcAft>
              <a:buSzPct val="64285"/>
              <a:buChar char="•"/>
            </a:pPr>
            <a:r>
              <a:rPr b="1" lang="en-US"/>
              <a:t>Child-Parent Psychotherapy (CPP):</a:t>
            </a:r>
            <a:r>
              <a:rPr lang="en-US"/>
              <a:t> Gold standard for ages 0-6, addresses intergenerational trauma</a:t>
            </a:r>
            <a:endParaRPr/>
          </a:p>
          <a:p>
            <a:pPr indent="-325755" lvl="0" marL="457200" rtl="0" algn="l">
              <a:lnSpc>
                <a:spcPct val="100000"/>
              </a:lnSpc>
              <a:spcBef>
                <a:spcPts val="0"/>
              </a:spcBef>
              <a:spcAft>
                <a:spcPts val="0"/>
              </a:spcAft>
              <a:buSzPct val="64285"/>
              <a:buChar char="•"/>
            </a:pPr>
            <a:r>
              <a:rPr b="1" lang="en-US"/>
              <a:t>Caregiver participation</a:t>
            </a:r>
            <a:r>
              <a:rPr lang="en-US"/>
              <a:t> in TF-CBT significantly improves outcomes</a:t>
            </a:r>
            <a:endParaRPr/>
          </a:p>
          <a:p>
            <a:pPr indent="-325755" lvl="0" marL="457200" rtl="0" algn="l">
              <a:lnSpc>
                <a:spcPct val="100000"/>
              </a:lnSpc>
              <a:spcBef>
                <a:spcPts val="0"/>
              </a:spcBef>
              <a:spcAft>
                <a:spcPts val="0"/>
              </a:spcAft>
              <a:buSzPct val="64285"/>
              <a:buChar char="•"/>
            </a:pPr>
            <a:r>
              <a:rPr b="1" lang="en-US"/>
              <a:t>Non-offending caregiver support </a:t>
            </a:r>
            <a:r>
              <a:rPr lang="en-US"/>
              <a:t>is essential—they need trauma treatment too</a:t>
            </a:r>
            <a:endParaRPr/>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US"/>
              <a:t>Practical Strategies:</a:t>
            </a:r>
            <a:endParaRPr b="1"/>
          </a:p>
          <a:p>
            <a:pPr indent="-325755" lvl="0" marL="457200" rtl="0" algn="l">
              <a:lnSpc>
                <a:spcPct val="100000"/>
              </a:lnSpc>
              <a:spcBef>
                <a:spcPts val="0"/>
              </a:spcBef>
              <a:spcAft>
                <a:spcPts val="0"/>
              </a:spcAft>
              <a:buSzPct val="64285"/>
              <a:buChar char="•"/>
            </a:pPr>
            <a:r>
              <a:rPr lang="en-US"/>
              <a:t>Include caregivers in safety planning</a:t>
            </a:r>
            <a:endParaRPr/>
          </a:p>
          <a:p>
            <a:pPr indent="-325755" lvl="0" marL="457200" rtl="0" algn="l">
              <a:lnSpc>
                <a:spcPct val="100000"/>
              </a:lnSpc>
              <a:spcBef>
                <a:spcPts val="0"/>
              </a:spcBef>
              <a:spcAft>
                <a:spcPts val="0"/>
              </a:spcAft>
              <a:buSzPct val="64285"/>
              <a:buChar char="•"/>
            </a:pPr>
            <a:r>
              <a:rPr lang="en-US"/>
              <a:t>Provide psychoeducation about trauma's impact on behavior</a:t>
            </a:r>
            <a:endParaRPr/>
          </a:p>
          <a:p>
            <a:pPr indent="-325755" lvl="0" marL="457200" rtl="0" algn="l">
              <a:lnSpc>
                <a:spcPct val="100000"/>
              </a:lnSpc>
              <a:spcBef>
                <a:spcPts val="0"/>
              </a:spcBef>
              <a:spcAft>
                <a:spcPts val="0"/>
              </a:spcAft>
              <a:buSzPct val="64285"/>
              <a:buChar char="•"/>
            </a:pPr>
            <a:r>
              <a:rPr lang="en-US"/>
              <a:t>Connect families to parent support groups</a:t>
            </a:r>
            <a:endParaRPr/>
          </a:p>
          <a:p>
            <a:pPr indent="-325755" lvl="0" marL="457200" rtl="0" algn="l">
              <a:lnSpc>
                <a:spcPct val="100000"/>
              </a:lnSpc>
              <a:spcBef>
                <a:spcPts val="0"/>
              </a:spcBef>
              <a:spcAft>
                <a:spcPts val="0"/>
              </a:spcAft>
              <a:buSzPct val="64285"/>
              <a:buChar char="•"/>
            </a:pPr>
            <a:r>
              <a:rPr lang="en-US"/>
              <a:t>Address caregiver's own trauma history—</a:t>
            </a:r>
            <a:r>
              <a:rPr b="1" lang="en-US"/>
              <a:t>epigenetic transmission</a:t>
            </a:r>
            <a:r>
              <a:rPr lang="en-US"/>
              <a:t> means parent trauma affects children biologically</a:t>
            </a:r>
            <a:endParaRPr/>
          </a:p>
          <a:p>
            <a:pPr indent="0" lvl="0" marL="0" rtl="0" algn="l">
              <a:lnSpc>
                <a:spcPct val="100000"/>
              </a:lnSpc>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4" name="Shape 184"/>
        <p:cNvGrpSpPr/>
        <p:nvPr/>
      </p:nvGrpSpPr>
      <p:grpSpPr>
        <a:xfrm>
          <a:off x="0" y="0"/>
          <a:ext cx="0" cy="0"/>
          <a:chOff x="0" y="0"/>
          <a:chExt cx="0" cy="0"/>
        </a:xfrm>
      </p:grpSpPr>
      <p:sp>
        <p:nvSpPr>
          <p:cNvPr id="185" name="Google Shape;185;g37b3050bd46_0_22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Community coordination</a:t>
            </a:r>
            <a:endParaRPr b="1"/>
          </a:p>
        </p:txBody>
      </p:sp>
      <p:sp>
        <p:nvSpPr>
          <p:cNvPr id="186" name="Google Shape;186;g37b3050bd46_0_22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a:t>Multi-Disciplinary Team Approaches:</a:t>
            </a:r>
            <a:endParaRPr b="1"/>
          </a:p>
          <a:p>
            <a:pPr indent="-342900" lvl="0" marL="457200" rtl="0" algn="l">
              <a:spcBef>
                <a:spcPts val="0"/>
              </a:spcBef>
              <a:spcAft>
                <a:spcPts val="0"/>
              </a:spcAft>
              <a:buSzPts val="1800"/>
              <a:buChar char="•"/>
            </a:pPr>
            <a:r>
              <a:rPr b="1" lang="en-US"/>
              <a:t>Children's Advocacy Centers </a:t>
            </a:r>
            <a:r>
              <a:rPr lang="en-US"/>
              <a:t>reduce re-traumatization through coordinated response</a:t>
            </a:r>
            <a:endParaRPr/>
          </a:p>
          <a:p>
            <a:pPr indent="-342900" lvl="0" marL="457200" rtl="0" algn="l">
              <a:spcBef>
                <a:spcPts val="0"/>
              </a:spcBef>
              <a:spcAft>
                <a:spcPts val="0"/>
              </a:spcAft>
              <a:buSzPts val="1800"/>
              <a:buChar char="•"/>
            </a:pPr>
            <a:r>
              <a:rPr lang="en-US"/>
              <a:t>Integration with schools, child protective services, and legal systems improves outcomes</a:t>
            </a:r>
            <a:endParaRPr/>
          </a:p>
          <a:p>
            <a:pPr indent="-342900" lvl="0" marL="457200" rtl="0" algn="l">
              <a:spcBef>
                <a:spcPts val="0"/>
              </a:spcBef>
              <a:spcAft>
                <a:spcPts val="0"/>
              </a:spcAft>
              <a:buSzPts val="1800"/>
              <a:buChar char="•"/>
            </a:pPr>
            <a:r>
              <a:rPr b="1" lang="en-US"/>
              <a:t>Wraparound services</a:t>
            </a:r>
            <a:r>
              <a:rPr lang="en-US"/>
              <a:t> address family's multiple needs simultaneously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0" name="Shape 190"/>
        <p:cNvGrpSpPr/>
        <p:nvPr/>
      </p:nvGrpSpPr>
      <p:grpSpPr>
        <a:xfrm>
          <a:off x="0" y="0"/>
          <a:ext cx="0" cy="0"/>
          <a:chOff x="0" y="0"/>
          <a:chExt cx="0" cy="0"/>
        </a:xfrm>
      </p:grpSpPr>
      <p:sp>
        <p:nvSpPr>
          <p:cNvPr id="191" name="Google Shape;191;g37b3050bd46_0_233"/>
          <p:cNvSpPr txBox="1"/>
          <p:nvPr>
            <p:ph idx="1" type="body"/>
          </p:nvPr>
        </p:nvSpPr>
        <p:spPr>
          <a:xfrm>
            <a:off x="1066800" y="615000"/>
            <a:ext cx="10515600" cy="57903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a:t>School-Based Interventions:</a:t>
            </a:r>
            <a:endParaRPr b="1"/>
          </a:p>
          <a:p>
            <a:pPr indent="-342900" lvl="0" marL="457200" rtl="0" algn="l">
              <a:spcBef>
                <a:spcPts val="0"/>
              </a:spcBef>
              <a:spcAft>
                <a:spcPts val="0"/>
              </a:spcAft>
              <a:buSzPts val="1800"/>
              <a:buChar char="•"/>
            </a:pPr>
            <a:r>
              <a:rPr b="1" lang="en-US"/>
              <a:t>CBITS (Cognitive Behavioral Intervention for Trauma in Schools): </a:t>
            </a:r>
            <a:r>
              <a:rPr lang="en-US"/>
              <a:t>Group intervention showing significant symptom reduction</a:t>
            </a:r>
            <a:endParaRPr/>
          </a:p>
          <a:p>
            <a:pPr indent="-342900" lvl="0" marL="457200" rtl="0" algn="l">
              <a:spcBef>
                <a:spcPts val="0"/>
              </a:spcBef>
              <a:spcAft>
                <a:spcPts val="0"/>
              </a:spcAft>
              <a:buSzPts val="1800"/>
              <a:buChar char="•"/>
            </a:pPr>
            <a:r>
              <a:rPr b="1" lang="en-US"/>
              <a:t>Bounce Back</a:t>
            </a:r>
            <a:r>
              <a:rPr lang="en-US"/>
              <a:t> for elementary ages: Integrates with school day</a:t>
            </a:r>
            <a:endParaRPr/>
          </a:p>
          <a:p>
            <a:pPr indent="-342900" lvl="0" marL="457200" rtl="0" algn="l">
              <a:spcBef>
                <a:spcPts val="0"/>
              </a:spcBef>
              <a:spcAft>
                <a:spcPts val="0"/>
              </a:spcAft>
              <a:buSzPts val="1800"/>
              <a:buChar char="•"/>
            </a:pPr>
            <a:r>
              <a:rPr lang="en-US"/>
              <a:t>School staff training creates trauma-sensitive environments</a:t>
            </a:r>
            <a:endParaRPr/>
          </a:p>
          <a:p>
            <a:pPr indent="0" lvl="0" marL="457200" rtl="0" algn="l">
              <a:spcBef>
                <a:spcPts val="0"/>
              </a:spcBef>
              <a:spcAft>
                <a:spcPts val="0"/>
              </a:spcAft>
              <a:buNone/>
            </a:pPr>
            <a:r>
              <a:t/>
            </a:r>
            <a:endParaRPr/>
          </a:p>
          <a:p>
            <a:pPr indent="0" lvl="0" marL="0" rtl="0" algn="l">
              <a:spcBef>
                <a:spcPts val="0"/>
              </a:spcBef>
              <a:spcAft>
                <a:spcPts val="0"/>
              </a:spcAft>
              <a:buNone/>
            </a:pPr>
            <a:r>
              <a:rPr b="1" lang="en-US"/>
              <a:t>Technology Solutions:</a:t>
            </a:r>
            <a:endParaRPr b="1"/>
          </a:p>
          <a:p>
            <a:pPr indent="-342900" lvl="0" marL="457200" rtl="0" algn="l">
              <a:spcBef>
                <a:spcPts val="0"/>
              </a:spcBef>
              <a:spcAft>
                <a:spcPts val="0"/>
              </a:spcAft>
              <a:buSzPts val="1800"/>
              <a:buChar char="•"/>
            </a:pPr>
            <a:r>
              <a:rPr b="1" lang="en-US"/>
              <a:t>Telehealth delivery</a:t>
            </a:r>
            <a:r>
              <a:rPr lang="en-US"/>
              <a:t> shows equivalent outcomes with increased access</a:t>
            </a:r>
            <a:endParaRPr/>
          </a:p>
          <a:p>
            <a:pPr indent="-342900" lvl="0" marL="457200" rtl="0" algn="l">
              <a:spcBef>
                <a:spcPts val="0"/>
              </a:spcBef>
              <a:spcAft>
                <a:spcPts val="0"/>
              </a:spcAft>
              <a:buSzPts val="1800"/>
              <a:buChar char="•"/>
            </a:pPr>
            <a:r>
              <a:rPr lang="en-US"/>
              <a:t>Particularly valuable for rural populations</a:t>
            </a:r>
            <a:endParaRPr/>
          </a:p>
          <a:p>
            <a:pPr indent="-342900" lvl="0" marL="457200" rtl="0" algn="l">
              <a:spcBef>
                <a:spcPts val="0"/>
              </a:spcBef>
              <a:spcAft>
                <a:spcPts val="0"/>
              </a:spcAft>
              <a:buSzPts val="1800"/>
              <a:buChar char="•"/>
            </a:pPr>
            <a:r>
              <a:rPr lang="en-US"/>
              <a:t>High caregiver satisfaction rates</a:t>
            </a:r>
            <a:endParaRPr/>
          </a:p>
          <a:p>
            <a:pPr indent="-342900" lvl="0" marL="457200" rtl="0" algn="l">
              <a:spcBef>
                <a:spcPts val="0"/>
              </a:spcBef>
              <a:spcAft>
                <a:spcPts val="0"/>
              </a:spcAft>
              <a:buSzPts val="1800"/>
              <a:buChar char="•"/>
            </a:pPr>
            <a:r>
              <a:rPr lang="en-US"/>
              <a:t>Reduces transportation barriers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1B2D41"/>
              </a:buClr>
              <a:buSzPts val="4400"/>
              <a:buFont typeface="Play"/>
              <a:buNone/>
            </a:pPr>
            <a:r>
              <a:rPr lang="en-US" sz="4400">
                <a:solidFill>
                  <a:srgbClr val="1B2D41"/>
                </a:solidFill>
              </a:rPr>
              <a:t>Acknowledgement of Federal Funding</a:t>
            </a:r>
            <a:endParaRPr/>
          </a:p>
        </p:txBody>
      </p:sp>
      <p:sp>
        <p:nvSpPr>
          <p:cNvPr id="89" name="Google Shape;89;p2"/>
          <p:cNvSpPr txBox="1"/>
          <p:nvPr>
            <p:ph idx="1" type="body"/>
          </p:nvPr>
        </p:nvSpPr>
        <p:spPr>
          <a:xfrm>
            <a:off x="914400" y="1825625"/>
            <a:ext cx="10439400" cy="4351338"/>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1000"/>
              </a:spcBef>
              <a:spcAft>
                <a:spcPts val="0"/>
              </a:spcAft>
              <a:buClr>
                <a:srgbClr val="747474"/>
              </a:buClr>
              <a:buSzPts val="2800"/>
              <a:buNone/>
            </a:pPr>
            <a:r>
              <a:rPr i="1" lang="en-US" sz="2800">
                <a:solidFill>
                  <a:srgbClr val="747474"/>
                </a:solidFill>
                <a:latin typeface="Arial"/>
                <a:ea typeface="Arial"/>
                <a:cs typeface="Arial"/>
                <a:sym typeface="Arial"/>
              </a:rPr>
              <a:t>MTPAL for Children dba MAPP-Net program is supported by the Health Resources and Services Administration (HRSA) of the U.S. Department of Health and Human Services (HHS) as part of an award totaling $877,033.00 with 20% financed with non-governmental sources. The contents are those of the author(s) and do not necessarily represent the official views of, nor an endorsement, by HRSA, HHS, or the U.S. Government. For more information, please visit HRSA.gov.</a:t>
            </a:r>
            <a:endParaRPr sz="2800">
              <a:solidFill>
                <a:srgbClr val="747474"/>
              </a:solidFill>
              <a:latin typeface="Arial"/>
              <a:ea typeface="Arial"/>
              <a:cs typeface="Arial"/>
              <a:sym typeface="Arial"/>
            </a:endParaRPr>
          </a:p>
          <a:p>
            <a:pPr indent="-13081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5" name="Shape 195"/>
        <p:cNvGrpSpPr/>
        <p:nvPr/>
      </p:nvGrpSpPr>
      <p:grpSpPr>
        <a:xfrm>
          <a:off x="0" y="0"/>
          <a:ext cx="0" cy="0"/>
          <a:chOff x="0" y="0"/>
          <a:chExt cx="0" cy="0"/>
        </a:xfrm>
      </p:grpSpPr>
      <p:sp>
        <p:nvSpPr>
          <p:cNvPr id="196" name="Google Shape;196;g37b3050bd46_0_12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Your role in breaking the cycle</a:t>
            </a:r>
            <a:endParaRPr b="1"/>
          </a:p>
        </p:txBody>
      </p:sp>
      <p:sp>
        <p:nvSpPr>
          <p:cNvPr id="197" name="Google Shape;197;g37b3050bd46_0_12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fontScale="92500" lnSpcReduction="20000"/>
          </a:bodyPr>
          <a:lstStyle/>
          <a:p>
            <a:pPr indent="-50800" lvl="0" marL="228600" rtl="0" algn="l">
              <a:lnSpc>
                <a:spcPct val="100000"/>
              </a:lnSpc>
              <a:spcBef>
                <a:spcPts val="0"/>
              </a:spcBef>
              <a:spcAft>
                <a:spcPts val="0"/>
              </a:spcAft>
              <a:buClr>
                <a:schemeClr val="dk1"/>
              </a:buClr>
              <a:buSzPct val="39285"/>
              <a:buNone/>
            </a:pPr>
            <a:r>
              <a:rPr b="1" lang="en-US"/>
              <a:t>Key takeaways for immediate action</a:t>
            </a:r>
            <a:endParaRPr b="1"/>
          </a:p>
          <a:p>
            <a:pPr indent="-50800" lvl="0" marL="228600" rtl="0" algn="l">
              <a:lnSpc>
                <a:spcPct val="100000"/>
              </a:lnSpc>
              <a:spcBef>
                <a:spcPts val="0"/>
              </a:spcBef>
              <a:spcAft>
                <a:spcPts val="0"/>
              </a:spcAft>
              <a:buClr>
                <a:schemeClr val="dk1"/>
              </a:buClr>
              <a:buSzPct val="39285"/>
              <a:buFont typeface="Arial"/>
              <a:buNone/>
            </a:pPr>
            <a:r>
              <a:t/>
            </a:r>
            <a:endParaRPr b="1"/>
          </a:p>
          <a:p>
            <a:pPr indent="-50800" lvl="0" marL="228600" rtl="0" algn="l">
              <a:lnSpc>
                <a:spcPct val="100000"/>
              </a:lnSpc>
              <a:spcBef>
                <a:spcPts val="0"/>
              </a:spcBef>
              <a:spcAft>
                <a:spcPts val="0"/>
              </a:spcAft>
              <a:buClr>
                <a:schemeClr val="dk1"/>
              </a:buClr>
              <a:buSzPct val="39285"/>
              <a:buFont typeface="Arial"/>
              <a:buNone/>
            </a:pPr>
            <a:r>
              <a:rPr lang="en-US"/>
              <a:t>1. </a:t>
            </a:r>
            <a:r>
              <a:rPr b="1" lang="en-US"/>
              <a:t>Screen universally:</a:t>
            </a:r>
            <a:r>
              <a:rPr lang="en-US"/>
              <a:t> Use PEARLS or CATS at well-child visits—it takes just 5-10 minutes and may be reimbursable</a:t>
            </a:r>
            <a:endParaRPr/>
          </a:p>
          <a:p>
            <a:pPr indent="-50800" lvl="0" marL="228600" rtl="0" algn="l">
              <a:lnSpc>
                <a:spcPct val="100000"/>
              </a:lnSpc>
              <a:spcBef>
                <a:spcPts val="0"/>
              </a:spcBef>
              <a:spcAft>
                <a:spcPts val="0"/>
              </a:spcAft>
              <a:buClr>
                <a:schemeClr val="dk1"/>
              </a:buClr>
              <a:buSzPct val="39285"/>
              <a:buFont typeface="Arial"/>
              <a:buNone/>
            </a:pPr>
            <a:r>
              <a:rPr lang="en-US"/>
              <a:t>2. </a:t>
            </a:r>
            <a:r>
              <a:rPr b="1" lang="en-US"/>
              <a:t>Respond with the 4 R's</a:t>
            </a:r>
            <a:r>
              <a:rPr lang="en-US"/>
              <a:t>: Realize, Recognize, Respond, Resist re-traumatization in every interaction</a:t>
            </a:r>
            <a:endParaRPr/>
          </a:p>
          <a:p>
            <a:pPr indent="-50800" lvl="0" marL="228600" rtl="0" algn="l">
              <a:lnSpc>
                <a:spcPct val="100000"/>
              </a:lnSpc>
              <a:spcBef>
                <a:spcPts val="0"/>
              </a:spcBef>
              <a:spcAft>
                <a:spcPts val="0"/>
              </a:spcAft>
              <a:buClr>
                <a:schemeClr val="dk1"/>
              </a:buClr>
              <a:buSzPct val="39285"/>
              <a:buFont typeface="Arial"/>
              <a:buNone/>
            </a:pPr>
            <a:r>
              <a:rPr lang="en-US"/>
              <a:t>3. </a:t>
            </a:r>
            <a:r>
              <a:rPr b="1" lang="en-US"/>
              <a:t>Know your referral network:</a:t>
            </a:r>
            <a:r>
              <a:rPr lang="en-US"/>
              <a:t> Identify TF-CBT and PCIT providers in your community</a:t>
            </a:r>
            <a:endParaRPr/>
          </a:p>
          <a:p>
            <a:pPr indent="-50800" lvl="0" marL="228600" rtl="0" algn="l">
              <a:lnSpc>
                <a:spcPct val="100000"/>
              </a:lnSpc>
              <a:spcBef>
                <a:spcPts val="0"/>
              </a:spcBef>
              <a:spcAft>
                <a:spcPts val="0"/>
              </a:spcAft>
              <a:buClr>
                <a:schemeClr val="dk1"/>
              </a:buClr>
              <a:buSzPct val="39285"/>
              <a:buFont typeface="Arial"/>
              <a:buNone/>
            </a:pPr>
            <a:r>
              <a:rPr lang="en-US"/>
              <a:t>4. </a:t>
            </a:r>
            <a:r>
              <a:rPr b="1" lang="en-US"/>
              <a:t>Brief training makes a difference:</a:t>
            </a:r>
            <a:r>
              <a:rPr lang="en-US"/>
              <a:t> Even 6 hours of education significantly improves outcomes</a:t>
            </a:r>
            <a:endParaRPr/>
          </a:p>
          <a:p>
            <a:pPr indent="-50800" lvl="0" marL="228600" rtl="0" algn="l">
              <a:lnSpc>
                <a:spcPct val="100000"/>
              </a:lnSpc>
              <a:spcBef>
                <a:spcPts val="0"/>
              </a:spcBef>
              <a:spcAft>
                <a:spcPts val="0"/>
              </a:spcAft>
              <a:buClr>
                <a:schemeClr val="dk1"/>
              </a:buClr>
              <a:buSzPct val="39285"/>
              <a:buFont typeface="Arial"/>
              <a:buNone/>
            </a:pPr>
            <a:r>
              <a:rPr lang="en-US"/>
              <a:t>5. </a:t>
            </a:r>
            <a:r>
              <a:rPr b="1" lang="en-US"/>
              <a:t>Focus on relationships</a:t>
            </a:r>
            <a:r>
              <a:rPr lang="en-US"/>
              <a:t>: Safe, stable, nurturing relationships are the foundation of healing</a:t>
            </a:r>
            <a:endParaRPr/>
          </a:p>
          <a:p>
            <a:pPr indent="-50800" lvl="0" marL="228600" rtl="0" algn="l">
              <a:lnSpc>
                <a:spcPct val="100000"/>
              </a:lnSpc>
              <a:spcBef>
                <a:spcPts val="0"/>
              </a:spcBef>
              <a:spcAft>
                <a:spcPts val="0"/>
              </a:spcAft>
              <a:buClr>
                <a:schemeClr val="dk1"/>
              </a:buClr>
              <a:buSzPct val="1000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1" name="Shape 201"/>
        <p:cNvGrpSpPr/>
        <p:nvPr/>
      </p:nvGrpSpPr>
      <p:grpSpPr>
        <a:xfrm>
          <a:off x="0" y="0"/>
          <a:ext cx="0" cy="0"/>
          <a:chOff x="0" y="0"/>
          <a:chExt cx="0" cy="0"/>
        </a:xfrm>
      </p:grpSpPr>
      <p:sp>
        <p:nvSpPr>
          <p:cNvPr id="202" name="Google Shape;202;g37b3050bd46_0_10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The compelling case for action</a:t>
            </a:r>
            <a:endParaRPr b="1"/>
          </a:p>
        </p:txBody>
      </p:sp>
      <p:sp>
        <p:nvSpPr>
          <p:cNvPr id="203" name="Google Shape;203;g37b3050bd46_0_10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50800" lvl="0" marL="228600" rtl="0" algn="l">
              <a:spcBef>
                <a:spcPts val="0"/>
              </a:spcBef>
              <a:spcAft>
                <a:spcPts val="0"/>
              </a:spcAft>
              <a:buClr>
                <a:schemeClr val="dk1"/>
              </a:buClr>
              <a:buSzPts val="1100"/>
              <a:buNone/>
            </a:pPr>
            <a:r>
              <a:rPr b="1" lang="en-US"/>
              <a:t>Remember these numbers:</a:t>
            </a:r>
            <a:endParaRPr b="1"/>
          </a:p>
          <a:p>
            <a:pPr indent="-50800" lvl="0" marL="228600" rtl="0" algn="l">
              <a:spcBef>
                <a:spcPts val="0"/>
              </a:spcBef>
              <a:spcAft>
                <a:spcPts val="0"/>
              </a:spcAft>
              <a:buClr>
                <a:schemeClr val="dk1"/>
              </a:buClr>
              <a:buSzPts val="1100"/>
              <a:buFont typeface="Arial"/>
              <a:buNone/>
            </a:pPr>
            <a:r>
              <a:t/>
            </a:r>
            <a:endParaRPr b="1"/>
          </a:p>
          <a:p>
            <a:pPr indent="-342900" lvl="0" marL="457200" rtl="0" algn="l">
              <a:spcBef>
                <a:spcPts val="0"/>
              </a:spcBef>
              <a:spcAft>
                <a:spcPts val="0"/>
              </a:spcAft>
              <a:buSzPts val="1800"/>
              <a:buChar char="•"/>
            </a:pPr>
            <a:r>
              <a:rPr b="1" lang="en-US"/>
              <a:t>75% of your adolescent patients</a:t>
            </a:r>
            <a:r>
              <a:rPr lang="en-US"/>
              <a:t> have experienced trauma</a:t>
            </a:r>
            <a:endParaRPr/>
          </a:p>
          <a:p>
            <a:pPr indent="-342900" lvl="0" marL="457200" rtl="0" algn="l">
              <a:spcBef>
                <a:spcPts val="0"/>
              </a:spcBef>
              <a:spcAft>
                <a:spcPts val="0"/>
              </a:spcAft>
              <a:buSzPts val="1800"/>
              <a:buChar char="•"/>
            </a:pPr>
            <a:r>
              <a:rPr b="1" lang="en-US"/>
              <a:t>4+ ACEs increases suicide risk 25-fold</a:t>
            </a:r>
            <a:endParaRPr b="1"/>
          </a:p>
          <a:p>
            <a:pPr indent="-342900" lvl="0" marL="457200" rtl="0" algn="l">
              <a:spcBef>
                <a:spcPts val="0"/>
              </a:spcBef>
              <a:spcAft>
                <a:spcPts val="0"/>
              </a:spcAft>
              <a:buSzPts val="1800"/>
              <a:buChar char="•"/>
            </a:pPr>
            <a:r>
              <a:rPr lang="en-US"/>
              <a:t>Early intervention could prevent </a:t>
            </a:r>
            <a:r>
              <a:rPr b="1" lang="en-US"/>
              <a:t>89% of teen suicide attempts</a:t>
            </a:r>
            <a:endParaRPr b="1"/>
          </a:p>
          <a:p>
            <a:pPr indent="-342900" lvl="0" marL="457200" rtl="0" algn="l">
              <a:spcBef>
                <a:spcPts val="0"/>
              </a:spcBef>
              <a:spcAft>
                <a:spcPts val="0"/>
              </a:spcAft>
              <a:buSzPts val="1800"/>
              <a:buChar char="•"/>
            </a:pPr>
            <a:r>
              <a:rPr lang="en-US"/>
              <a:t>Your trauma-informed approach today can break intergenerational cycles of trauma</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7" name="Shape 207"/>
        <p:cNvGrpSpPr/>
        <p:nvPr/>
      </p:nvGrpSpPr>
      <p:grpSpPr>
        <a:xfrm>
          <a:off x="0" y="0"/>
          <a:ext cx="0" cy="0"/>
          <a:chOff x="0" y="0"/>
          <a:chExt cx="0" cy="0"/>
        </a:xfrm>
      </p:grpSpPr>
      <p:sp>
        <p:nvSpPr>
          <p:cNvPr id="208" name="Google Shape;208;g37b3050bd46_0_23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50800" lvl="0" marL="228600" rtl="0" algn="l">
              <a:spcBef>
                <a:spcPts val="0"/>
              </a:spcBef>
              <a:spcAft>
                <a:spcPts val="0"/>
              </a:spcAft>
              <a:buClr>
                <a:schemeClr val="dk1"/>
              </a:buClr>
              <a:buSzPts val="1100"/>
              <a:buFont typeface="Arial"/>
              <a:buNone/>
            </a:pPr>
            <a:r>
              <a:rPr b="1" lang="en-US" sz="3000">
                <a:latin typeface="Arial"/>
                <a:ea typeface="Arial"/>
                <a:cs typeface="Arial"/>
                <a:sym typeface="Arial"/>
              </a:rPr>
              <a:t>Resources for immediate next steps</a:t>
            </a:r>
            <a:endParaRPr b="1" sz="4600"/>
          </a:p>
        </p:txBody>
      </p:sp>
      <p:sp>
        <p:nvSpPr>
          <p:cNvPr id="209" name="Google Shape;209;g37b3050bd46_0_239"/>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Char char="•"/>
            </a:pPr>
            <a:r>
              <a:rPr b="1" lang="en-US"/>
              <a:t>Free training: </a:t>
            </a:r>
            <a:r>
              <a:rPr lang="en-US"/>
              <a:t>ACEs Aware (2-hour online CME)</a:t>
            </a:r>
            <a:endParaRPr/>
          </a:p>
          <a:p>
            <a:pPr indent="-342900" lvl="0" marL="457200" rtl="0" algn="l">
              <a:spcBef>
                <a:spcPts val="0"/>
              </a:spcBef>
              <a:spcAft>
                <a:spcPts val="0"/>
              </a:spcAft>
              <a:buSzPts val="1800"/>
              <a:buChar char="•"/>
            </a:pPr>
            <a:r>
              <a:rPr b="1" lang="en-US"/>
              <a:t>Screening tools:</a:t>
            </a:r>
            <a:r>
              <a:rPr lang="en-US"/>
              <a:t> NCTSN.org for free, validated instruments</a:t>
            </a:r>
            <a:endParaRPr/>
          </a:p>
          <a:p>
            <a:pPr indent="-342900" lvl="0" marL="457200" rtl="0" algn="l">
              <a:spcBef>
                <a:spcPts val="0"/>
              </a:spcBef>
              <a:spcAft>
                <a:spcPts val="0"/>
              </a:spcAft>
              <a:buSzPts val="1800"/>
              <a:buChar char="•"/>
            </a:pPr>
            <a:r>
              <a:rPr b="1" lang="en-US"/>
              <a:t>AAP resources</a:t>
            </a:r>
            <a:r>
              <a:rPr lang="en-US"/>
              <a:t>: National Center for Relational Health and Trauma-Informed Care</a:t>
            </a:r>
            <a:endParaRPr/>
          </a:p>
          <a:p>
            <a:pPr indent="-342900" lvl="0" marL="457200" rtl="0" algn="l">
              <a:spcBef>
                <a:spcPts val="0"/>
              </a:spcBef>
              <a:spcAft>
                <a:spcPts val="0"/>
              </a:spcAft>
              <a:buSzPts val="1800"/>
              <a:buChar char="•"/>
            </a:pPr>
            <a:r>
              <a:rPr b="1" lang="en-US"/>
              <a:t>Provider support:</a:t>
            </a:r>
            <a:r>
              <a:rPr lang="en-US"/>
              <a:t> Secondary Trauma Toolkit for self-care strategies</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3" name="Shape 213"/>
        <p:cNvGrpSpPr/>
        <p:nvPr/>
      </p:nvGrpSpPr>
      <p:grpSpPr>
        <a:xfrm>
          <a:off x="0" y="0"/>
          <a:ext cx="0" cy="0"/>
          <a:chOff x="0" y="0"/>
          <a:chExt cx="0" cy="0"/>
        </a:xfrm>
      </p:grpSpPr>
      <p:sp>
        <p:nvSpPr>
          <p:cNvPr id="214" name="Google Shape;214;g37b3050bd46_0_24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Additional Statistics for Q&amp;A or Extended Discussion</a:t>
            </a:r>
            <a:endParaRPr b="1"/>
          </a:p>
        </p:txBody>
      </p:sp>
      <p:sp>
        <p:nvSpPr>
          <p:cNvPr id="215" name="Google Shape;215;g37b3050bd46_0_24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00000"/>
              </a:lnSpc>
              <a:spcBef>
                <a:spcPts val="0"/>
              </a:spcBef>
              <a:spcAft>
                <a:spcPts val="0"/>
              </a:spcAft>
              <a:buSzPts val="1018"/>
              <a:buNone/>
            </a:pPr>
            <a:r>
              <a:rPr b="1" lang="en-US" sz="2490"/>
              <a:t>Quick Reference Statistics:</a:t>
            </a:r>
            <a:endParaRPr b="1" sz="2490"/>
          </a:p>
          <a:p>
            <a:pPr indent="-327977" lvl="0" marL="457200" rtl="0" algn="l">
              <a:lnSpc>
                <a:spcPct val="100000"/>
              </a:lnSpc>
              <a:spcBef>
                <a:spcPts val="0"/>
              </a:spcBef>
              <a:spcAft>
                <a:spcPts val="0"/>
              </a:spcAft>
              <a:buSzPts val="1565"/>
              <a:buChar char="•"/>
            </a:pPr>
            <a:r>
              <a:rPr lang="en-US" sz="2490"/>
              <a:t>Economic impact: </a:t>
            </a:r>
            <a:r>
              <a:rPr b="1" lang="en-US" sz="2490"/>
              <a:t>$748 billion annually</a:t>
            </a:r>
            <a:r>
              <a:rPr lang="en-US" sz="2490"/>
              <a:t> in North America</a:t>
            </a:r>
            <a:endParaRPr sz="2490"/>
          </a:p>
          <a:p>
            <a:pPr indent="-327977" lvl="0" marL="457200" rtl="0" algn="l">
              <a:lnSpc>
                <a:spcPct val="100000"/>
              </a:lnSpc>
              <a:spcBef>
                <a:spcPts val="0"/>
              </a:spcBef>
              <a:spcAft>
                <a:spcPts val="0"/>
              </a:spcAft>
              <a:buSzPts val="1565"/>
              <a:buChar char="•"/>
            </a:pPr>
            <a:r>
              <a:rPr lang="en-US" sz="2490"/>
              <a:t>Prevalence: </a:t>
            </a:r>
            <a:r>
              <a:rPr b="1" lang="en-US" sz="2490"/>
              <a:t>63.9% of adults</a:t>
            </a:r>
            <a:r>
              <a:rPr lang="en-US" sz="2490"/>
              <a:t> have 1+ ACE; 17.3% have 4+ ACEs</a:t>
            </a:r>
            <a:endParaRPr sz="2490"/>
          </a:p>
          <a:p>
            <a:pPr indent="-327977" lvl="0" marL="457200" rtl="0" algn="l">
              <a:lnSpc>
                <a:spcPct val="100000"/>
              </a:lnSpc>
              <a:spcBef>
                <a:spcPts val="0"/>
              </a:spcBef>
              <a:spcAft>
                <a:spcPts val="0"/>
              </a:spcAft>
              <a:buSzPts val="1565"/>
              <a:buChar char="•"/>
            </a:pPr>
            <a:r>
              <a:rPr lang="en-US" sz="2490"/>
              <a:t>Brain changes: </a:t>
            </a:r>
            <a:r>
              <a:rPr b="1" lang="en-US" sz="2490"/>
              <a:t>Reduced hippocampal volume, increased amygdala activity, decreased prefrontal cortex gray matter</a:t>
            </a:r>
            <a:endParaRPr b="1" sz="2490"/>
          </a:p>
          <a:p>
            <a:pPr indent="-327977" lvl="0" marL="457200" rtl="0" algn="l">
              <a:lnSpc>
                <a:spcPct val="100000"/>
              </a:lnSpc>
              <a:spcBef>
                <a:spcPts val="0"/>
              </a:spcBef>
              <a:spcAft>
                <a:spcPts val="0"/>
              </a:spcAft>
              <a:buSzPts val="1565"/>
              <a:buChar char="•"/>
            </a:pPr>
            <a:r>
              <a:rPr lang="en-US" sz="2490"/>
              <a:t>Treatment effectiveness: TF-CBT effect size </a:t>
            </a:r>
            <a:r>
              <a:rPr b="1" lang="en-US" sz="2490"/>
              <a:t>d = 0.96-1.15; </a:t>
            </a:r>
            <a:r>
              <a:rPr lang="en-US" sz="2490"/>
              <a:t>PCIT </a:t>
            </a:r>
            <a:r>
              <a:rPr b="1" lang="en-US" sz="2490"/>
              <a:t>d = 1.65</a:t>
            </a:r>
            <a:r>
              <a:rPr lang="en-US" sz="2490"/>
              <a:t> for behavioral problems</a:t>
            </a:r>
            <a:endParaRPr sz="2490"/>
          </a:p>
          <a:p>
            <a:pPr indent="-327977" lvl="0" marL="457200" rtl="0" algn="l">
              <a:lnSpc>
                <a:spcPct val="100000"/>
              </a:lnSpc>
              <a:spcBef>
                <a:spcPts val="0"/>
              </a:spcBef>
              <a:spcAft>
                <a:spcPts val="0"/>
              </a:spcAft>
              <a:buSzPts val="1565"/>
              <a:buChar char="•"/>
            </a:pPr>
            <a:r>
              <a:rPr lang="en-US" sz="2490"/>
              <a:t>Screening time: </a:t>
            </a:r>
            <a:r>
              <a:rPr b="1" lang="en-US" sz="2490"/>
              <a:t>5-10 minutes</a:t>
            </a:r>
            <a:r>
              <a:rPr lang="en-US" sz="2490"/>
              <a:t> for PEARLS, </a:t>
            </a:r>
            <a:r>
              <a:rPr b="1" lang="en-US" sz="2490"/>
              <a:t>15 minutes</a:t>
            </a:r>
            <a:r>
              <a:rPr lang="en-US" sz="2490"/>
              <a:t> for CATS</a:t>
            </a:r>
            <a:endParaRPr sz="2490"/>
          </a:p>
          <a:p>
            <a:pPr indent="-327977" lvl="0" marL="457200" rtl="0" algn="l">
              <a:lnSpc>
                <a:spcPct val="100000"/>
              </a:lnSpc>
              <a:spcBef>
                <a:spcPts val="0"/>
              </a:spcBef>
              <a:spcAft>
                <a:spcPts val="0"/>
              </a:spcAft>
              <a:buSzPts val="1565"/>
              <a:buChar char="•"/>
            </a:pPr>
            <a:r>
              <a:rPr lang="en-US" sz="2490"/>
              <a:t>Training impact: </a:t>
            </a:r>
            <a:r>
              <a:rPr b="1" lang="en-US" sz="2490"/>
              <a:t>6-hour training</a:t>
            </a:r>
            <a:r>
              <a:rPr lang="en-US" sz="2490"/>
              <a:t> significantly improves provider competence</a:t>
            </a:r>
            <a:endParaRPr sz="2490"/>
          </a:p>
          <a:p>
            <a:pPr indent="-327977" lvl="0" marL="457200" rtl="0" algn="l">
              <a:lnSpc>
                <a:spcPct val="100000"/>
              </a:lnSpc>
              <a:spcBef>
                <a:spcPts val="0"/>
              </a:spcBef>
              <a:spcAft>
                <a:spcPts val="0"/>
              </a:spcAft>
              <a:buSzPts val="1565"/>
              <a:buChar char="•"/>
            </a:pPr>
            <a:r>
              <a:rPr lang="en-US" sz="2490"/>
              <a:t>COVID impact: </a:t>
            </a:r>
            <a:r>
              <a:rPr b="1" lang="en-US" sz="2490"/>
              <a:t>51% increase</a:t>
            </a:r>
            <a:r>
              <a:rPr lang="en-US" sz="2490"/>
              <a:t> in teen girl suicide attempts, </a:t>
            </a:r>
            <a:r>
              <a:rPr b="1" lang="en-US" sz="2490"/>
              <a:t>140,000 children</a:t>
            </a:r>
            <a:r>
              <a:rPr lang="en-US" sz="2490"/>
              <a:t> lost caregivers</a:t>
            </a:r>
            <a:endParaRPr sz="249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9" name="Shape 219"/>
        <p:cNvGrpSpPr/>
        <p:nvPr/>
      </p:nvGrpSpPr>
      <p:grpSpPr>
        <a:xfrm>
          <a:off x="0" y="0"/>
          <a:ext cx="0" cy="0"/>
          <a:chOff x="0" y="0"/>
          <a:chExt cx="0" cy="0"/>
        </a:xfrm>
      </p:grpSpPr>
      <p:sp>
        <p:nvSpPr>
          <p:cNvPr id="220" name="Google Shape;220;g37b3050bd46_0_251"/>
          <p:cNvSpPr txBox="1"/>
          <p:nvPr>
            <p:ph type="title"/>
          </p:nvPr>
        </p:nvSpPr>
        <p:spPr>
          <a:xfrm>
            <a:off x="838200" y="-9207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References</a:t>
            </a:r>
            <a:endParaRPr b="1"/>
          </a:p>
        </p:txBody>
      </p:sp>
      <p:sp>
        <p:nvSpPr>
          <p:cNvPr id="221" name="Google Shape;221;g37b3050bd46_0_251"/>
          <p:cNvSpPr txBox="1"/>
          <p:nvPr>
            <p:ph idx="1" type="body"/>
          </p:nvPr>
        </p:nvSpPr>
        <p:spPr>
          <a:xfrm>
            <a:off x="245875" y="847025"/>
            <a:ext cx="11820600" cy="5235900"/>
          </a:xfrm>
          <a:prstGeom prst="rect">
            <a:avLst/>
          </a:prstGeom>
          <a:noFill/>
          <a:ln>
            <a:noFill/>
          </a:ln>
        </p:spPr>
        <p:txBody>
          <a:bodyPr anchorCtr="0" anchor="t" bIns="45700" lIns="91425" spcFirstLastPara="1" rIns="91425" wrap="square" tIns="45700">
            <a:normAutofit lnSpcReduction="20000"/>
          </a:bodyPr>
          <a:lstStyle/>
          <a:p>
            <a:pPr indent="-342900" lvl="0" marL="457200" marR="1143000" rtl="0" algn="l">
              <a:lnSpc>
                <a:spcPct val="115000"/>
              </a:lnSpc>
              <a:spcBef>
                <a:spcPts val="1200"/>
              </a:spcBef>
              <a:spcAft>
                <a:spcPts val="0"/>
              </a:spcAft>
              <a:buSzPts val="1800"/>
              <a:buChar char="•"/>
            </a:pPr>
            <a:r>
              <a:rPr lang="en-US" sz="1100"/>
              <a:t>American Academy of Pediatrics. (2021). Trauma-informed care clinical report. Pediatrics, 148(2), e2021052580. https://doi.org/10.1542/peds.2021-052580</a:t>
            </a:r>
            <a:endParaRPr sz="1100"/>
          </a:p>
          <a:p>
            <a:pPr indent="-342900" lvl="0" marL="457200" marR="1143000" rtl="0" algn="l">
              <a:lnSpc>
                <a:spcPct val="115000"/>
              </a:lnSpc>
              <a:spcBef>
                <a:spcPts val="0"/>
              </a:spcBef>
              <a:spcAft>
                <a:spcPts val="0"/>
              </a:spcAft>
              <a:buSzPts val="1800"/>
              <a:buChar char="•"/>
            </a:pPr>
            <a:r>
              <a:rPr lang="en-US" sz="1100"/>
              <a:t>American Academy of Pediatrics. (2023). What is trauma-informed care? https://www.aap.org/en/patient-care/national-center-for-relational-health-and-trauma-informed-care/what-is-trauma-informed-care/</a:t>
            </a:r>
            <a:endParaRPr sz="1100"/>
          </a:p>
          <a:p>
            <a:pPr indent="-342900" lvl="0" marL="457200" marR="1143000" rtl="0" algn="l">
              <a:lnSpc>
                <a:spcPct val="115000"/>
              </a:lnSpc>
              <a:spcBef>
                <a:spcPts val="0"/>
              </a:spcBef>
              <a:spcAft>
                <a:spcPts val="0"/>
              </a:spcAft>
              <a:buSzPts val="1800"/>
              <a:buChar char="•"/>
            </a:pPr>
            <a:r>
              <a:rPr lang="en-US" sz="1100"/>
              <a:t>American Academy of Pediatrics. (2023). Trauma-informed care resources. https://www.aap.org/en/patient-care/trauma-informed-care/</a:t>
            </a:r>
            <a:endParaRPr sz="1100"/>
          </a:p>
          <a:p>
            <a:pPr indent="-342900" lvl="0" marL="457200" marR="1143000" rtl="0" algn="l">
              <a:lnSpc>
                <a:spcPct val="115000"/>
              </a:lnSpc>
              <a:spcBef>
                <a:spcPts val="0"/>
              </a:spcBef>
              <a:spcAft>
                <a:spcPts val="0"/>
              </a:spcAft>
              <a:buSzPts val="1800"/>
              <a:buChar char="•"/>
            </a:pPr>
            <a:r>
              <a:rPr lang="en-US" sz="1100"/>
              <a:t>Centers for Disease Control and Prevention. (2023). Adverse Childhood Experiences (ACEs). https://www.cdc.gov/aces/about/index.html</a:t>
            </a:r>
            <a:endParaRPr sz="1100"/>
          </a:p>
          <a:p>
            <a:pPr indent="-342900" lvl="0" marL="457200" marR="1143000" rtl="0" algn="l">
              <a:lnSpc>
                <a:spcPct val="115000"/>
              </a:lnSpc>
              <a:spcBef>
                <a:spcPts val="0"/>
              </a:spcBef>
              <a:spcAft>
                <a:spcPts val="0"/>
              </a:spcAft>
              <a:buSzPts val="1800"/>
              <a:buChar char="•"/>
            </a:pPr>
            <a:r>
              <a:rPr lang="en-US" sz="1100"/>
              <a:t>Centers for Disease Control and Prevention. (2023). Adverse Childhood Experiences data. MMWR. https://www.cdc.gov/mmwr/volumes/73/su/su7304a5.htm</a:t>
            </a:r>
            <a:endParaRPr sz="1100"/>
          </a:p>
          <a:p>
            <a:pPr indent="-342900" lvl="0" marL="457200" marR="1143000" rtl="0" algn="l">
              <a:lnSpc>
                <a:spcPct val="115000"/>
              </a:lnSpc>
              <a:spcBef>
                <a:spcPts val="0"/>
              </a:spcBef>
              <a:spcAft>
                <a:spcPts val="0"/>
              </a:spcAft>
              <a:buSzPts val="1800"/>
              <a:buChar char="•"/>
            </a:pPr>
            <a:r>
              <a:rPr lang="en-US" sz="1100"/>
              <a:t>Felitti, V. J., Anda, R. F., Nordenberg, D., Williamson, D. F., Spitz, A. M., Edwards, V., ... &amp; Marks, J. S. (1998). Relationship of childhood abuse and household dysfunction to many of the leading causes of death in adults: The Adverse Childhood Experiences (ACE) Study. American Journal of Preventive Medicine, 14(4), 245–258.</a:t>
            </a:r>
            <a:endParaRPr sz="1100"/>
          </a:p>
          <a:p>
            <a:pPr indent="-342900" lvl="0" marL="457200" marR="1143000" rtl="0" algn="l">
              <a:lnSpc>
                <a:spcPct val="115000"/>
              </a:lnSpc>
              <a:spcBef>
                <a:spcPts val="0"/>
              </a:spcBef>
              <a:spcAft>
                <a:spcPts val="0"/>
              </a:spcAft>
              <a:buSzPts val="1800"/>
              <a:buChar char="•"/>
            </a:pPr>
            <a:r>
              <a:rPr lang="en-US" sz="1100"/>
              <a:t>Lancet Public Health. (2017). The public health impact of adverse childhood experiences: Systematic review and meta-analysis. The Lancet Public Health, 2(8), e356–e366. https://doi.org/10.1016/S2468-2667(17)30118-4</a:t>
            </a:r>
            <a:endParaRPr sz="1100"/>
          </a:p>
          <a:p>
            <a:pPr indent="-342900" lvl="0" marL="457200" marR="1143000" rtl="0" algn="l">
              <a:lnSpc>
                <a:spcPct val="115000"/>
              </a:lnSpc>
              <a:spcBef>
                <a:spcPts val="0"/>
              </a:spcBef>
              <a:spcAft>
                <a:spcPts val="0"/>
              </a:spcAft>
              <a:buSzPts val="1800"/>
              <a:buChar char="•"/>
            </a:pPr>
            <a:r>
              <a:rPr lang="en-US" sz="1100"/>
              <a:t>National Center for Biotechnology Information. (2014). Trauma-Informed Care in Behavioral Health Services (SAMHSA TIP 57). https://www.ncbi.nlm.nih.gov/books/NBK207192/</a:t>
            </a:r>
            <a:endParaRPr sz="1100"/>
          </a:p>
          <a:p>
            <a:pPr indent="-342900" lvl="0" marL="457200" marR="1143000" rtl="0" algn="l">
              <a:lnSpc>
                <a:spcPct val="115000"/>
              </a:lnSpc>
              <a:spcBef>
                <a:spcPts val="0"/>
              </a:spcBef>
              <a:spcAft>
                <a:spcPts val="0"/>
              </a:spcAft>
              <a:buSzPts val="1800"/>
              <a:buChar char="•"/>
            </a:pPr>
            <a:r>
              <a:rPr lang="en-US" sz="1100"/>
              <a:t>Peña, C. J., et al. (2019). Childhood trauma and epigenetic regulation of stress response. Scientific Reports, 9, 19601. https://www.nature.com/articles/s41598-018-36689-2</a:t>
            </a:r>
            <a:endParaRPr sz="1100"/>
          </a:p>
          <a:p>
            <a:pPr indent="-342900" lvl="0" marL="457200" marR="1143000" rtl="0" algn="l">
              <a:lnSpc>
                <a:spcPct val="115000"/>
              </a:lnSpc>
              <a:spcBef>
                <a:spcPts val="0"/>
              </a:spcBef>
              <a:spcAft>
                <a:spcPts val="0"/>
              </a:spcAft>
              <a:buSzPts val="1800"/>
              <a:buChar char="•"/>
            </a:pPr>
            <a:r>
              <a:rPr lang="en-US" sz="1100"/>
              <a:t>PubMed Central. (2016). Implementing trauma-informed care: Screening and outcomes in pediatric practice.https://pmc.ncbi.nlm.nih.gov/articles/PMC4939592/</a:t>
            </a:r>
            <a:endParaRPr sz="1100"/>
          </a:p>
          <a:p>
            <a:pPr indent="-342900" lvl="0" marL="457200" marR="1143000" rtl="0" algn="l">
              <a:lnSpc>
                <a:spcPct val="115000"/>
              </a:lnSpc>
              <a:spcBef>
                <a:spcPts val="0"/>
              </a:spcBef>
              <a:spcAft>
                <a:spcPts val="0"/>
              </a:spcAft>
              <a:buSzPts val="1800"/>
              <a:buChar char="•"/>
            </a:pPr>
            <a:r>
              <a:rPr lang="en-US" sz="1100"/>
              <a:t>PubMed Central. (2023). Trauma-informed practice and neurobiology. https://pmc.ncbi.nlm.nih.gov/articles/PMC10817356/</a:t>
            </a:r>
            <a:endParaRPr sz="1100"/>
          </a:p>
          <a:p>
            <a:pPr indent="-342900" lvl="0" marL="457200" marR="1143000" rtl="0" algn="l">
              <a:lnSpc>
                <a:spcPct val="115000"/>
              </a:lnSpc>
              <a:spcBef>
                <a:spcPts val="0"/>
              </a:spcBef>
              <a:spcAft>
                <a:spcPts val="0"/>
              </a:spcAft>
              <a:buSzPts val="1800"/>
              <a:buChar char="•"/>
            </a:pPr>
            <a:r>
              <a:rPr lang="en-US" sz="1100"/>
              <a:t>PubMed Central. (2024). Epigenetic changes and intergenerational trauma. https://pmc.ncbi.nlm.nih.gov/articles/PMC11083630/</a:t>
            </a:r>
            <a:endParaRPr sz="1100"/>
          </a:p>
          <a:p>
            <a:pPr indent="-342900" lvl="0" marL="457200" marR="1143000" rtl="0" algn="l">
              <a:lnSpc>
                <a:spcPct val="115000"/>
              </a:lnSpc>
              <a:spcBef>
                <a:spcPts val="0"/>
              </a:spcBef>
              <a:spcAft>
                <a:spcPts val="0"/>
              </a:spcAft>
              <a:buSzPts val="1800"/>
              <a:buChar char="•"/>
            </a:pPr>
            <a:r>
              <a:rPr lang="en-US" sz="1100"/>
              <a:t>PubMed Central. (2023). Trauma therapy effectiveness. https://pmc.ncbi.nlm.nih.gov/articles/PMC5051697/</a:t>
            </a:r>
            <a:endParaRPr sz="1100"/>
          </a:p>
          <a:p>
            <a:pPr indent="-342900" lvl="0" marL="457200" marR="1143000" rtl="0" algn="l">
              <a:lnSpc>
                <a:spcPct val="115000"/>
              </a:lnSpc>
              <a:spcBef>
                <a:spcPts val="0"/>
              </a:spcBef>
              <a:spcAft>
                <a:spcPts val="0"/>
              </a:spcAft>
              <a:buSzPts val="1800"/>
              <a:buChar char="•"/>
            </a:pPr>
            <a:r>
              <a:rPr lang="en-US" sz="1100"/>
              <a:t>PubMed Central. (2023). Trauma-informed pediatric interventions. https://pmc.ncbi.nlm.nih.gov/articles/PMC10240654/</a:t>
            </a:r>
            <a:endParaRPr sz="1100"/>
          </a:p>
          <a:p>
            <a:pPr indent="-342900" lvl="0" marL="457200" marR="1143000" rtl="0" algn="l">
              <a:lnSpc>
                <a:spcPct val="115000"/>
              </a:lnSpc>
              <a:spcBef>
                <a:spcPts val="0"/>
              </a:spcBef>
              <a:spcAft>
                <a:spcPts val="0"/>
              </a:spcAft>
              <a:buSzPts val="1800"/>
              <a:buChar char="•"/>
            </a:pPr>
            <a:r>
              <a:rPr lang="en-US" sz="1100"/>
              <a:t>PubMed Central. (2023). School-based trauma programs. https://pmc.ncbi.nlm.nih.gov/articles/PMC9872563</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5" name="Shape 225"/>
        <p:cNvGrpSpPr/>
        <p:nvPr/>
      </p:nvGrpSpPr>
      <p:grpSpPr>
        <a:xfrm>
          <a:off x="0" y="0"/>
          <a:ext cx="0" cy="0"/>
          <a:chOff x="0" y="0"/>
          <a:chExt cx="0" cy="0"/>
        </a:xfrm>
      </p:grpSpPr>
      <p:sp>
        <p:nvSpPr>
          <p:cNvPr id="226" name="Google Shape;226;g37b3050bd46_0_261"/>
          <p:cNvSpPr txBox="1"/>
          <p:nvPr>
            <p:ph type="title"/>
          </p:nvPr>
        </p:nvSpPr>
        <p:spPr>
          <a:xfrm>
            <a:off x="838200" y="-9207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References</a:t>
            </a:r>
            <a:endParaRPr b="1"/>
          </a:p>
        </p:txBody>
      </p:sp>
      <p:sp>
        <p:nvSpPr>
          <p:cNvPr id="227" name="Google Shape;227;g37b3050bd46_0_261"/>
          <p:cNvSpPr txBox="1"/>
          <p:nvPr>
            <p:ph idx="1" type="body"/>
          </p:nvPr>
        </p:nvSpPr>
        <p:spPr>
          <a:xfrm>
            <a:off x="245875" y="847025"/>
            <a:ext cx="11820600" cy="5235900"/>
          </a:xfrm>
          <a:prstGeom prst="rect">
            <a:avLst/>
          </a:prstGeom>
          <a:noFill/>
          <a:ln>
            <a:noFill/>
          </a:ln>
        </p:spPr>
        <p:txBody>
          <a:bodyPr anchorCtr="0" anchor="t" bIns="45700" lIns="91425" spcFirstLastPara="1" rIns="91425" wrap="square" tIns="45700">
            <a:normAutofit lnSpcReduction="10000"/>
          </a:bodyPr>
          <a:lstStyle/>
          <a:p>
            <a:pPr indent="-317500" lvl="0" marL="457200" marR="1143000" rtl="0" algn="l">
              <a:lnSpc>
                <a:spcPct val="115000"/>
              </a:lnSpc>
              <a:spcBef>
                <a:spcPts val="1200"/>
              </a:spcBef>
              <a:spcAft>
                <a:spcPts val="0"/>
              </a:spcAft>
              <a:buClr>
                <a:srgbClr val="000000"/>
              </a:buClr>
              <a:buSzPts val="1400"/>
              <a:buChar char="•"/>
            </a:pPr>
            <a:r>
              <a:rPr lang="en-US" sz="1100">
                <a:solidFill>
                  <a:srgbClr val="000000"/>
                </a:solidFill>
              </a:rPr>
              <a:t>ResearchGate. (2023). Prospective longitudinal associations between adverse childhood experiences and adult mental health outcomes: A protocol for a systematic review and meta-analysis. https://www.researchgate.net/publication/374333675</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ScienceDirect. (2022). ACEs and adult mental health. Journal of Psychiatric Research, 151, 456–465. https://www.sciencedirect.com/science/article/abs/pii/S0022395622005623</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ScienceDirect. (2019). Trauma-focused CBT effectiveness in children. Child Abuse &amp; Neglect, 96, 104089. https://www.sciencedirect.com/science/article/abs/pii/S0190740919315142</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ScienceDirect. (2022). EMDR treatment outcomes for children. Journal of Anxiety Disorders, 92, 102626. https://www.sciencedirect.com/science/article/abs/pii/S0145213422004331</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ScienceDirect. (2009). Parent-Child Interaction Therapy outcomes. Clinical Psychology Review, 29(7), 593–602. https://www.sciencedirect.com/science/article/abs/pii/S0272735809000890</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Sage Journals. (2023). Parent-Child Interaction Therapy (PCIT) outcomes. Journal of Child and Family Studies, 32(4), 1125–1138. https://journals.sagepub.com/doi/10.1177/10775595231167383</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Taylor, L. K., et al. (2020). Eye movement desensitization and reprocessing in children and adolescents: A meta-analysis. European Journal of Psychotraumatology, 11(1), 1767987. https://doi.org/10.1080/20008198.2020.1767987</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Taylor &amp; Francis Online. (2025). Trauma-informed school interventions. Scandinavian Journal of Psychology, 66(1), 33–45. https://www.tandfonline.com/doi/full/10.1080/07853890.2025.2536199</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Weems, C. F., &amp; Graham, R. A. (2014). Resilience and trajectories of posttraumatic stress among youth exposed to disasters. Current Psychiatry Reports, 16(8), 462. https://doi.org/10.1007/s11920-014-0462-4</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Wikipedia. (2024). Eye movement desensitization and reprocessing. https://en.wikipedia.org/wiki/Eye_movement_desensitization_and_reprocessing</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PCIT International. (2024). What is Parent-Child Interaction Therapy? https://www.pcit.org/what-is-pcit.html</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Frontiers in Psychology. (2023). Trauma-informed practices in schools: A systematic review. https://www.frontiersin.org/journals/psychology/articles/10.3389/fpsyg.2023.1167937/full</a:t>
            </a:r>
            <a:endParaRPr sz="1100">
              <a:solidFill>
                <a:srgbClr val="000000"/>
              </a:solidFill>
            </a:endParaRPr>
          </a:p>
          <a:p>
            <a:pPr indent="-317500" lvl="0" marL="457200" marR="1143000" rtl="0" algn="l">
              <a:lnSpc>
                <a:spcPct val="115000"/>
              </a:lnSpc>
              <a:spcBef>
                <a:spcPts val="0"/>
              </a:spcBef>
              <a:spcAft>
                <a:spcPts val="0"/>
              </a:spcAft>
              <a:buClr>
                <a:srgbClr val="000000"/>
              </a:buClr>
              <a:buSzPts val="1400"/>
              <a:buChar char="•"/>
            </a:pPr>
            <a:r>
              <a:rPr lang="en-US" sz="1100">
                <a:solidFill>
                  <a:srgbClr val="000000"/>
                </a:solidFill>
              </a:rPr>
              <a:t>PLOS ONE. (2021). Implementation of trauma-informed care practices. PLOS ONE, 16(7), e0252747. https://journals.plos.org/plosone/article?id=10.1371/journal.pone.0252747</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3" name="Shape 93"/>
        <p:cNvGrpSpPr/>
        <p:nvPr/>
      </p:nvGrpSpPr>
      <p:grpSpPr>
        <a:xfrm>
          <a:off x="0" y="0"/>
          <a:ext cx="0" cy="0"/>
          <a:chOff x="0" y="0"/>
          <a:chExt cx="0" cy="0"/>
        </a:xfrm>
      </p:grpSpPr>
      <p:sp>
        <p:nvSpPr>
          <p:cNvPr id="94" name="Google Shape;94;p3"/>
          <p:cNvSpPr txBox="1"/>
          <p:nvPr>
            <p:ph type="ctrTitle"/>
          </p:nvPr>
        </p:nvSpPr>
        <p:spPr>
          <a:xfrm>
            <a:off x="1524000" y="131763"/>
            <a:ext cx="9144000" cy="23877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b="1" lang="en-US"/>
              <a:t>Trauma-Informed Care</a:t>
            </a:r>
            <a:endParaRPr b="1"/>
          </a:p>
        </p:txBody>
      </p:sp>
      <p:sp>
        <p:nvSpPr>
          <p:cNvPr id="95" name="Google Shape;95;p3"/>
          <p:cNvSpPr txBox="1"/>
          <p:nvPr>
            <p:ph idx="1" type="subTitle"/>
          </p:nvPr>
        </p:nvSpPr>
        <p:spPr>
          <a:xfrm>
            <a:off x="1524000" y="2611438"/>
            <a:ext cx="9144000" cy="16557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ctr">
              <a:spcBef>
                <a:spcPts val="0"/>
              </a:spcBef>
              <a:spcAft>
                <a:spcPts val="0"/>
              </a:spcAft>
              <a:buClr>
                <a:schemeClr val="dk1"/>
              </a:buClr>
              <a:buSzPct val="100000"/>
              <a:buFont typeface="Play"/>
              <a:buNone/>
            </a:pPr>
            <a:r>
              <a:rPr lang="en-US" sz="6000">
                <a:latin typeface="Play"/>
                <a:ea typeface="Play"/>
                <a:cs typeface="Play"/>
                <a:sym typeface="Play"/>
              </a:rPr>
              <a:t>Supporting Children with ACEs &amp; PTSD by Dr. Eric Arzubi </a:t>
            </a:r>
            <a:endParaRPr sz="6000">
              <a:latin typeface="Play"/>
              <a:ea typeface="Play"/>
              <a:cs typeface="Play"/>
              <a:sym typeface="Play"/>
            </a:endParaRPr>
          </a:p>
          <a:p>
            <a:pPr indent="0" lvl="0" marL="0" rtl="0" algn="ctr">
              <a:lnSpc>
                <a:spcPct val="90000"/>
              </a:lnSpc>
              <a:spcBef>
                <a:spcPts val="0"/>
              </a:spcBef>
              <a:spcAft>
                <a:spcPts val="0"/>
              </a:spcAft>
              <a:buClr>
                <a:schemeClr val="dk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9" name="Shape 99"/>
        <p:cNvGrpSpPr/>
        <p:nvPr/>
      </p:nvGrpSpPr>
      <p:grpSpPr>
        <a:xfrm>
          <a:off x="0" y="0"/>
          <a:ext cx="0" cy="0"/>
          <a:chOff x="0" y="0"/>
          <a:chExt cx="0" cy="0"/>
        </a:xfrm>
      </p:grpSpPr>
      <p:sp>
        <p:nvSpPr>
          <p:cNvPr id="100" name="Google Shape;10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The long-term mental health impact of childhood trauma</a:t>
            </a:r>
            <a:endParaRPr b="1"/>
          </a:p>
        </p:txBody>
      </p:sp>
      <p:sp>
        <p:nvSpPr>
          <p:cNvPr id="101" name="Google Shape;101;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Char char="•"/>
            </a:pPr>
            <a:r>
              <a:rPr lang="en-US"/>
              <a:t>63.9% of U.S. adults report at least one ACE; 17.3% report four or more</a:t>
            </a:r>
            <a:endParaRPr/>
          </a:p>
          <a:p>
            <a:pPr indent="-342900" lvl="0" marL="457200" rtl="0" algn="l">
              <a:spcBef>
                <a:spcPts val="0"/>
              </a:spcBef>
              <a:spcAft>
                <a:spcPts val="0"/>
              </a:spcAft>
              <a:buSzPts val="1800"/>
              <a:buChar char="•"/>
            </a:pPr>
            <a:r>
              <a:rPr lang="en-US"/>
              <a:t>The most common ACEs are emotional abuse (34%), parental separation (28%), and household substance abuse (27%)</a:t>
            </a:r>
            <a:endParaRPr/>
          </a:p>
          <a:p>
            <a:pPr indent="-342900" lvl="0" marL="457200" rtl="0" algn="l">
              <a:spcBef>
                <a:spcPts val="0"/>
              </a:spcBef>
              <a:spcAft>
                <a:spcPts val="0"/>
              </a:spcAft>
              <a:buSzPts val="1800"/>
              <a:buChar char="•"/>
            </a:pPr>
            <a:r>
              <a:rPr lang="en-US"/>
              <a:t>Children from marginalized communities face disproportionate risk: American Indian/Alaska Native children have 32.4% prevalence of 4+ ACEs</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5" name="Shape 105"/>
        <p:cNvGrpSpPr/>
        <p:nvPr/>
      </p:nvGrpSpPr>
      <p:grpSpPr>
        <a:xfrm>
          <a:off x="0" y="0"/>
          <a:ext cx="0" cy="0"/>
          <a:chOff x="0" y="0"/>
          <a:chExt cx="0" cy="0"/>
        </a:xfrm>
      </p:grpSpPr>
      <p:sp>
        <p:nvSpPr>
          <p:cNvPr id="106" name="Google Shape;106;g37b3050bd46_0_3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COVID-19 Impact</a:t>
            </a:r>
            <a:endParaRPr b="1"/>
          </a:p>
        </p:txBody>
      </p:sp>
      <p:sp>
        <p:nvSpPr>
          <p:cNvPr id="107" name="Google Shape;107;g37b3050bd46_0_3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Char char="•"/>
            </a:pPr>
            <a:r>
              <a:rPr lang="en-US"/>
              <a:t>More than 140,000 children lost a caregiver during the pandemic</a:t>
            </a:r>
            <a:endParaRPr/>
          </a:p>
          <a:p>
            <a:pPr indent="-342900" lvl="0" marL="457200" rtl="0" algn="l">
              <a:spcBef>
                <a:spcPts val="0"/>
              </a:spcBef>
              <a:spcAft>
                <a:spcPts val="0"/>
              </a:spcAft>
              <a:buSzPts val="1800"/>
              <a:buChar char="•"/>
            </a:pPr>
            <a:r>
              <a:rPr lang="en-US"/>
              <a:t>Emergency department visits for mental health increased 31% for adolescents in 2020</a:t>
            </a:r>
            <a:endParaRPr/>
          </a:p>
          <a:p>
            <a:pPr indent="-342900" lvl="0" marL="457200" rtl="0" algn="l">
              <a:spcBef>
                <a:spcPts val="0"/>
              </a:spcBef>
              <a:spcAft>
                <a:spcPts val="0"/>
              </a:spcAft>
              <a:buSzPts val="1800"/>
              <a:buChar char="•"/>
            </a:pPr>
            <a:r>
              <a:rPr lang="en-US"/>
              <a:t>Teen girls' suspected suicide attempts increased 51% in early 2021</a:t>
            </a:r>
            <a:endParaRPr/>
          </a:p>
          <a:p>
            <a:pPr indent="0" lvl="0" marL="457200" rtl="0" algn="l">
              <a:spcBef>
                <a:spcPts val="0"/>
              </a:spcBef>
              <a:spcAft>
                <a:spcPts val="0"/>
              </a:spcAft>
              <a:buNone/>
            </a:pPr>
            <a:r>
              <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1" name="Shape 111"/>
        <p:cNvGrpSpPr/>
        <p:nvPr/>
      </p:nvGrpSpPr>
      <p:grpSpPr>
        <a:xfrm>
          <a:off x="0" y="0"/>
          <a:ext cx="0" cy="0"/>
          <a:chOff x="0" y="0"/>
          <a:chExt cx="0" cy="0"/>
        </a:xfrm>
      </p:grpSpPr>
      <p:sp>
        <p:nvSpPr>
          <p:cNvPr id="112" name="Google Shape;11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How childhood trauma affects brain development</a:t>
            </a:r>
            <a:endParaRPr b="1"/>
          </a:p>
        </p:txBody>
      </p:sp>
      <p:sp>
        <p:nvSpPr>
          <p:cNvPr id="113" name="Google Shape;113;p6"/>
          <p:cNvSpPr txBox="1"/>
          <p:nvPr>
            <p:ph idx="1" type="body"/>
          </p:nvPr>
        </p:nvSpPr>
        <p:spPr>
          <a:xfrm>
            <a:off x="838200" y="1673225"/>
            <a:ext cx="10258800" cy="43512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100000"/>
              </a:lnSpc>
              <a:spcBef>
                <a:spcPts val="0"/>
              </a:spcBef>
              <a:spcAft>
                <a:spcPts val="0"/>
              </a:spcAft>
              <a:buNone/>
            </a:pPr>
            <a:r>
              <a:rPr b="1" lang="en-US"/>
              <a:t>Neurobiological Changes:</a:t>
            </a:r>
            <a:endParaRPr b="1"/>
          </a:p>
          <a:p>
            <a:pPr indent="-317182" lvl="0" marL="457200" rtl="0" algn="l">
              <a:lnSpc>
                <a:spcPct val="100000"/>
              </a:lnSpc>
              <a:spcBef>
                <a:spcPts val="0"/>
              </a:spcBef>
              <a:spcAft>
                <a:spcPts val="0"/>
              </a:spcAft>
              <a:buSzPct val="64285"/>
              <a:buChar char="•"/>
            </a:pPr>
            <a:r>
              <a:rPr b="1" lang="en-US"/>
              <a:t>Hippocampus: </a:t>
            </a:r>
            <a:r>
              <a:rPr lang="en-US"/>
              <a:t>Reduced volume affects memory and learning—children with trauma show measurable decreases in the brain region critical for forming new memories</a:t>
            </a:r>
            <a:endParaRPr/>
          </a:p>
          <a:p>
            <a:pPr indent="-317182" lvl="0" marL="457200" rtl="0" algn="l">
              <a:lnSpc>
                <a:spcPct val="100000"/>
              </a:lnSpc>
              <a:spcBef>
                <a:spcPts val="0"/>
              </a:spcBef>
              <a:spcAft>
                <a:spcPts val="0"/>
              </a:spcAft>
              <a:buSzPct val="64285"/>
              <a:buChar char="•"/>
            </a:pPr>
            <a:r>
              <a:rPr b="1" lang="en-US"/>
              <a:t>Prefrontal cortex:</a:t>
            </a:r>
            <a:r>
              <a:rPr lang="en-US"/>
              <a:t> Decreased gray matter volume impairs executive function, decision-making, and impulse control—essentially, the brain's "CEO" is compromised</a:t>
            </a:r>
            <a:endParaRPr/>
          </a:p>
          <a:p>
            <a:pPr indent="-317182" lvl="0" marL="457200" rtl="0" algn="l">
              <a:lnSpc>
                <a:spcPct val="100000"/>
              </a:lnSpc>
              <a:spcBef>
                <a:spcPts val="0"/>
              </a:spcBef>
              <a:spcAft>
                <a:spcPts val="0"/>
              </a:spcAft>
              <a:buSzPct val="64285"/>
              <a:buChar char="•"/>
            </a:pPr>
            <a:r>
              <a:rPr b="1" lang="en-US"/>
              <a:t>Amygdala: </a:t>
            </a:r>
            <a:r>
              <a:rPr lang="en-US"/>
              <a:t>Increased volume and hyperactivity creates a hair-trigger stress response—these children are literally wired for survival mode</a:t>
            </a:r>
            <a:endParaRPr/>
          </a:p>
          <a:p>
            <a:pPr indent="-317182" lvl="0" marL="457200" rtl="0" algn="l">
              <a:lnSpc>
                <a:spcPct val="100000"/>
              </a:lnSpc>
              <a:spcBef>
                <a:spcPts val="0"/>
              </a:spcBef>
              <a:spcAft>
                <a:spcPts val="0"/>
              </a:spcAft>
              <a:buSzPct val="64285"/>
              <a:buChar char="•"/>
            </a:pPr>
            <a:r>
              <a:rPr b="1" lang="en-US"/>
              <a:t>HPA axis:</a:t>
            </a:r>
            <a:r>
              <a:rPr lang="en-US"/>
              <a:t> Chronic cortisol elevation during development creates "toxic stress," permanently altering stress response systems</a:t>
            </a:r>
            <a:endParaRPr/>
          </a:p>
          <a:p>
            <a:pPr indent="-50800" lvl="0" marL="228600" rtl="0" algn="l">
              <a:lnSpc>
                <a:spcPct val="100000"/>
              </a:lnSpc>
              <a:spcBef>
                <a:spcPts val="0"/>
              </a:spcBef>
              <a:spcAft>
                <a:spcPts val="0"/>
              </a:spcAft>
              <a:buNone/>
            </a:pPr>
            <a:r>
              <a:t/>
            </a:r>
            <a:endParaRPr b="1" sz="2600"/>
          </a:p>
          <a:p>
            <a:pPr indent="0" lvl="0" marL="0" rtl="0" algn="l">
              <a:lnSpc>
                <a:spcPct val="100000"/>
              </a:lnSpc>
              <a:spcBef>
                <a:spcPts val="0"/>
              </a:spcBef>
              <a:spcAft>
                <a:spcPts val="0"/>
              </a:spcAft>
              <a:buNone/>
            </a:pPr>
            <a:r>
              <a:rPr b="1" lang="en-US" sz="2600"/>
              <a:t>Epigenetic Impact:</a:t>
            </a:r>
            <a:r>
              <a:rPr lang="en-US" sz="2600"/>
              <a:t> Recent 2024 research shows trauma causes </a:t>
            </a:r>
            <a:r>
              <a:rPr b="1" lang="en-US" sz="2600"/>
              <a:t>hypermethylation of the glucocorticoid receptor gene (NR3C1)</a:t>
            </a:r>
            <a:r>
              <a:rPr lang="en-US" sz="2600"/>
              <a:t>, creating biological changes that can be passed to the next generation. This means childhood trauma literally changes how genes are expressed.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7" name="Shape 117"/>
        <p:cNvGrpSpPr/>
        <p:nvPr/>
      </p:nvGrpSpPr>
      <p:grpSpPr>
        <a:xfrm>
          <a:off x="0" y="0"/>
          <a:ext cx="0" cy="0"/>
          <a:chOff x="0" y="0"/>
          <a:chExt cx="0" cy="0"/>
        </a:xfrm>
      </p:grpSpPr>
      <p:sp>
        <p:nvSpPr>
          <p:cNvPr id="118" name="Google Shape;118;g37b3050bd46_0_19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SzPct val="100000"/>
              <a:buFont typeface="Play"/>
              <a:buNone/>
            </a:pPr>
            <a:r>
              <a:rPr b="1" lang="en-US"/>
              <a:t>Mental health outcomes and longitudinal data</a:t>
            </a:r>
            <a:endParaRPr b="1"/>
          </a:p>
        </p:txBody>
      </p:sp>
      <p:sp>
        <p:nvSpPr>
          <p:cNvPr id="119" name="Google Shape;119;g37b3050bd46_0_193"/>
          <p:cNvSpPr txBox="1"/>
          <p:nvPr>
            <p:ph idx="1" type="body"/>
          </p:nvPr>
        </p:nvSpPr>
        <p:spPr>
          <a:xfrm>
            <a:off x="483875" y="1825625"/>
            <a:ext cx="5536200" cy="4351200"/>
          </a:xfrm>
          <a:prstGeom prst="rect">
            <a:avLst/>
          </a:prstGeom>
          <a:noFill/>
          <a:ln>
            <a:noFill/>
          </a:ln>
        </p:spPr>
        <p:txBody>
          <a:bodyPr anchorCtr="0" anchor="t" bIns="45700" lIns="91425" spcFirstLastPara="1" rIns="91425" wrap="square" tIns="45700">
            <a:normAutofit/>
          </a:bodyPr>
          <a:lstStyle/>
          <a:p>
            <a:pPr indent="-50800" lvl="0" marL="228600" rtl="0" algn="l">
              <a:lnSpc>
                <a:spcPct val="100000"/>
              </a:lnSpc>
              <a:spcBef>
                <a:spcPts val="0"/>
              </a:spcBef>
              <a:spcAft>
                <a:spcPts val="0"/>
              </a:spcAft>
              <a:buClr>
                <a:schemeClr val="dk1"/>
              </a:buClr>
              <a:buSzPts val="1100"/>
              <a:buNone/>
            </a:pPr>
            <a:r>
              <a:rPr b="1" lang="en-US" sz="2700"/>
              <a:t>Immediate Impact in Children:</a:t>
            </a:r>
            <a:endParaRPr b="1" sz="2700"/>
          </a:p>
          <a:p>
            <a:pPr indent="-336550" lvl="0" marL="457200" rtl="0" algn="l">
              <a:lnSpc>
                <a:spcPct val="100000"/>
              </a:lnSpc>
              <a:spcBef>
                <a:spcPts val="0"/>
              </a:spcBef>
              <a:spcAft>
                <a:spcPts val="0"/>
              </a:spcAft>
              <a:buSzPts val="1700"/>
              <a:buChar char="•"/>
            </a:pPr>
            <a:r>
              <a:rPr lang="en-US" sz="2700"/>
              <a:t>Children with ACEs have </a:t>
            </a:r>
            <a:r>
              <a:rPr b="1" lang="en-US" sz="2700"/>
              <a:t>2-fold higher odds of depression</a:t>
            </a:r>
            <a:r>
              <a:rPr lang="en-US" sz="2700"/>
              <a:t> and </a:t>
            </a:r>
            <a:r>
              <a:rPr b="1" lang="en-US" sz="2700"/>
              <a:t>1.94-fold higher odds of anxiety disorders</a:t>
            </a:r>
            <a:endParaRPr b="1" sz="2700"/>
          </a:p>
          <a:p>
            <a:pPr indent="-336550" lvl="0" marL="457200" rtl="0" algn="l">
              <a:lnSpc>
                <a:spcPct val="100000"/>
              </a:lnSpc>
              <a:spcBef>
                <a:spcPts val="0"/>
              </a:spcBef>
              <a:spcAft>
                <a:spcPts val="0"/>
              </a:spcAft>
              <a:buSzPts val="1700"/>
              <a:buChar char="•"/>
            </a:pPr>
            <a:r>
              <a:rPr lang="en-US" sz="2700"/>
              <a:t>For children with 4+ ACEs: </a:t>
            </a:r>
            <a:r>
              <a:rPr b="1" lang="en-US" sz="2700"/>
              <a:t>25 times higher rate of suicide attempts</a:t>
            </a:r>
            <a:r>
              <a:rPr lang="en-US" sz="2700"/>
              <a:t> during the pandemic compared to those with no ACEs</a:t>
            </a:r>
            <a:endParaRPr sz="2700"/>
          </a:p>
        </p:txBody>
      </p:sp>
      <p:sp>
        <p:nvSpPr>
          <p:cNvPr id="120" name="Google Shape;120;g37b3050bd46_0_193"/>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00000"/>
              </a:lnSpc>
              <a:spcBef>
                <a:spcPts val="0"/>
              </a:spcBef>
              <a:spcAft>
                <a:spcPts val="0"/>
              </a:spcAft>
              <a:buNone/>
            </a:pPr>
            <a:r>
              <a:rPr b="1" lang="en-US" sz="2700"/>
              <a:t>Long-term Adult Outcomes:</a:t>
            </a:r>
            <a:endParaRPr b="1" sz="2700"/>
          </a:p>
          <a:p>
            <a:pPr indent="-336550" lvl="0" marL="457200" rtl="0" algn="l">
              <a:lnSpc>
                <a:spcPct val="100000"/>
              </a:lnSpc>
              <a:spcBef>
                <a:spcPts val="0"/>
              </a:spcBef>
              <a:spcAft>
                <a:spcPts val="0"/>
              </a:spcAft>
              <a:buSzPts val="1700"/>
              <a:buChar char="•"/>
            </a:pPr>
            <a:r>
              <a:rPr b="1" lang="en-US" sz="2700"/>
              <a:t>Dose-response relationship:</a:t>
            </a:r>
            <a:r>
              <a:rPr lang="en-US" sz="2700"/>
              <a:t> Each additional ACE increases mental disorder risk</a:t>
            </a:r>
            <a:endParaRPr sz="2700"/>
          </a:p>
          <a:p>
            <a:pPr indent="-336550" lvl="1" marL="914400" rtl="0" algn="l">
              <a:lnSpc>
                <a:spcPct val="100000"/>
              </a:lnSpc>
              <a:spcBef>
                <a:spcPts val="0"/>
              </a:spcBef>
              <a:spcAft>
                <a:spcPts val="0"/>
              </a:spcAft>
              <a:buSzPts val="1700"/>
              <a:buChar char="•"/>
            </a:pPr>
            <a:r>
              <a:rPr lang="en-US" sz="2300"/>
              <a:t>0 ACEs: baseline</a:t>
            </a:r>
            <a:endParaRPr sz="2300"/>
          </a:p>
          <a:p>
            <a:pPr indent="-336550" lvl="1" marL="914400" rtl="0" algn="l">
              <a:lnSpc>
                <a:spcPct val="100000"/>
              </a:lnSpc>
              <a:spcBef>
                <a:spcPts val="0"/>
              </a:spcBef>
              <a:spcAft>
                <a:spcPts val="0"/>
              </a:spcAft>
              <a:buSzPts val="1700"/>
              <a:buChar char="•"/>
            </a:pPr>
            <a:r>
              <a:rPr lang="en-US" sz="2300"/>
              <a:t>1 ACE: 1.5x increased risk</a:t>
            </a:r>
            <a:endParaRPr sz="2300"/>
          </a:p>
          <a:p>
            <a:pPr indent="-336550" lvl="1" marL="914400" rtl="0" algn="l">
              <a:lnSpc>
                <a:spcPct val="100000"/>
              </a:lnSpc>
              <a:spcBef>
                <a:spcPts val="0"/>
              </a:spcBef>
              <a:spcAft>
                <a:spcPts val="0"/>
              </a:spcAft>
              <a:buSzPts val="1700"/>
              <a:buChar char="•"/>
            </a:pPr>
            <a:r>
              <a:rPr lang="en-US" sz="2300"/>
              <a:t>2-3 ACEs: 2-3x increased risk</a:t>
            </a:r>
            <a:endParaRPr sz="2300"/>
          </a:p>
          <a:p>
            <a:pPr indent="-336550" lvl="1" marL="914400" rtl="0" algn="l">
              <a:lnSpc>
                <a:spcPct val="100000"/>
              </a:lnSpc>
              <a:spcBef>
                <a:spcPts val="0"/>
              </a:spcBef>
              <a:spcAft>
                <a:spcPts val="0"/>
              </a:spcAft>
              <a:buSzPts val="1700"/>
              <a:buChar char="•"/>
            </a:pPr>
            <a:r>
              <a:rPr lang="en-US" sz="2300"/>
              <a:t>4+ ACEs: </a:t>
            </a:r>
            <a:r>
              <a:rPr b="1" lang="en-US" sz="2300"/>
              <a:t>3.11x increased odds</a:t>
            </a:r>
            <a:r>
              <a:rPr lang="en-US" sz="2300"/>
              <a:t> for mental disorders, </a:t>
            </a:r>
            <a:r>
              <a:rPr b="1" lang="en-US" sz="2300"/>
              <a:t>12x higher odds</a:t>
            </a:r>
            <a:r>
              <a:rPr lang="en-US" sz="2300"/>
              <a:t> for suicide attempts</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4" name="Shape 124"/>
        <p:cNvGrpSpPr/>
        <p:nvPr/>
      </p:nvGrpSpPr>
      <p:grpSpPr>
        <a:xfrm>
          <a:off x="0" y="0"/>
          <a:ext cx="0" cy="0"/>
          <a:chOff x="0" y="0"/>
          <a:chExt cx="0" cy="0"/>
        </a:xfrm>
      </p:grpSpPr>
      <p:sp>
        <p:nvSpPr>
          <p:cNvPr id="125" name="Google Shape;125;g37b3050bd46_0_17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Economic Impact:</a:t>
            </a:r>
            <a:endParaRPr b="1"/>
          </a:p>
        </p:txBody>
      </p:sp>
      <p:sp>
        <p:nvSpPr>
          <p:cNvPr id="126" name="Google Shape;126;g37b3050bd46_0_17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50800" lvl="0" marL="228600" rtl="0" algn="l">
              <a:spcBef>
                <a:spcPts val="0"/>
              </a:spcBef>
              <a:spcAft>
                <a:spcPts val="0"/>
              </a:spcAft>
              <a:buClr>
                <a:schemeClr val="dk1"/>
              </a:buClr>
              <a:buSzPts val="1100"/>
              <a:buNone/>
            </a:pPr>
            <a:r>
              <a:rPr lang="en-US"/>
              <a:t>ACEs cost </a:t>
            </a:r>
            <a:r>
              <a:rPr b="1" lang="en-US"/>
              <a:t>$748 billion annually</a:t>
            </a:r>
            <a:r>
              <a:rPr lang="en-US"/>
              <a:t> in North America alone.</a:t>
            </a:r>
            <a:endParaRPr/>
          </a:p>
          <a:p>
            <a:pPr indent="-50800" lvl="0" marL="228600" rtl="0" algn="l">
              <a:spcBef>
                <a:spcPts val="0"/>
              </a:spcBef>
              <a:spcAft>
                <a:spcPts val="0"/>
              </a:spcAft>
              <a:buClr>
                <a:schemeClr val="dk1"/>
              </a:buClr>
              <a:buSzPts val="1100"/>
              <a:buNone/>
            </a:pPr>
            <a:r>
              <a:t/>
            </a:r>
            <a:endParaRPr/>
          </a:p>
          <a:p>
            <a:pPr indent="-50800" lvl="0" marL="228600" rtl="0" algn="l">
              <a:spcBef>
                <a:spcPts val="0"/>
              </a:spcBef>
              <a:spcAft>
                <a:spcPts val="0"/>
              </a:spcAft>
              <a:buClr>
                <a:schemeClr val="dk1"/>
              </a:buClr>
              <a:buSzPts val="1100"/>
              <a:buNone/>
            </a:pPr>
            <a:r>
              <a:rPr lang="en-US"/>
              <a:t>Early intervention could prevent </a:t>
            </a:r>
            <a:r>
              <a:rPr b="1" lang="en-US"/>
              <a:t>21 million cases of depression </a:t>
            </a:r>
            <a:r>
              <a:rPr lang="en-US"/>
              <a:t>and </a:t>
            </a:r>
            <a:r>
              <a:rPr b="1" lang="en-US"/>
              <a:t>89% of suicide attempts</a:t>
            </a:r>
            <a:r>
              <a:rPr lang="en-US"/>
              <a:t> among high school students.</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Google Shape;131;g37b3050bd46_0_4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Implementing trauma-informed care in pediatric practice</a:t>
            </a:r>
            <a:endParaRPr b="1"/>
          </a:p>
        </p:txBody>
      </p:sp>
      <p:sp>
        <p:nvSpPr>
          <p:cNvPr id="132" name="Google Shape;132;g37b3050bd46_0_49"/>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20000"/>
          </a:bodyPr>
          <a:lstStyle/>
          <a:p>
            <a:pPr indent="0" lvl="0" marL="0" rtl="0" algn="l">
              <a:spcBef>
                <a:spcPts val="0"/>
              </a:spcBef>
              <a:spcAft>
                <a:spcPts val="0"/>
              </a:spcAft>
              <a:buNone/>
            </a:pPr>
            <a:r>
              <a:rPr b="1" lang="en-US"/>
              <a:t>Evidence-based frameworks</a:t>
            </a:r>
            <a:endParaRPr b="1"/>
          </a:p>
          <a:p>
            <a:pPr indent="0" lvl="0" marL="0" rtl="0" algn="l">
              <a:spcBef>
                <a:spcPts val="0"/>
              </a:spcBef>
              <a:spcAft>
                <a:spcPts val="0"/>
              </a:spcAft>
              <a:buClr>
                <a:schemeClr val="dk1"/>
              </a:buClr>
              <a:buSzPts val="1100"/>
              <a:buFont typeface="Arial"/>
              <a:buNone/>
            </a:pPr>
            <a:r>
              <a:t/>
            </a:r>
            <a:endParaRPr b="1"/>
          </a:p>
          <a:p>
            <a:pPr indent="0" lvl="0" marL="0" rtl="0" algn="l">
              <a:spcBef>
                <a:spcPts val="0"/>
              </a:spcBef>
              <a:spcAft>
                <a:spcPts val="0"/>
              </a:spcAft>
              <a:buClr>
                <a:schemeClr val="dk1"/>
              </a:buClr>
              <a:buSzPts val="1100"/>
              <a:buFont typeface="Arial"/>
              <a:buNone/>
            </a:pPr>
            <a:r>
              <a:rPr b="1" lang="en-US"/>
              <a:t>The 4 R's Framework </a:t>
            </a:r>
            <a:r>
              <a:rPr lang="en-US"/>
              <a:t>(SAMHSA's foundation for all TIC):</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1. </a:t>
            </a:r>
            <a:r>
              <a:rPr b="1" lang="en-US"/>
              <a:t>Realize </a:t>
            </a:r>
            <a:r>
              <a:rPr lang="en-US"/>
              <a:t>the widespread impact—remember, 2/3 of your pediatric patients have experienced trauma</a:t>
            </a:r>
            <a:endParaRPr/>
          </a:p>
          <a:p>
            <a:pPr indent="0" lvl="0" marL="0" rtl="0" algn="l">
              <a:spcBef>
                <a:spcPts val="0"/>
              </a:spcBef>
              <a:spcAft>
                <a:spcPts val="0"/>
              </a:spcAft>
              <a:buClr>
                <a:schemeClr val="dk1"/>
              </a:buClr>
              <a:buSzPts val="1100"/>
              <a:buFont typeface="Arial"/>
              <a:buNone/>
            </a:pPr>
            <a:r>
              <a:rPr lang="en-US"/>
              <a:t>2. </a:t>
            </a:r>
            <a:r>
              <a:rPr b="1" lang="en-US"/>
              <a:t>Recognize</a:t>
            </a:r>
            <a:r>
              <a:rPr lang="en-US"/>
              <a:t> signs in patients AND families—behavioral problems, somatic complaints, developmental regression</a:t>
            </a:r>
            <a:endParaRPr/>
          </a:p>
          <a:p>
            <a:pPr indent="0" lvl="0" marL="0" rtl="0" algn="l">
              <a:spcBef>
                <a:spcPts val="0"/>
              </a:spcBef>
              <a:spcAft>
                <a:spcPts val="0"/>
              </a:spcAft>
              <a:buClr>
                <a:schemeClr val="dk1"/>
              </a:buClr>
              <a:buSzPts val="1100"/>
              <a:buFont typeface="Arial"/>
              <a:buNone/>
            </a:pPr>
            <a:r>
              <a:rPr lang="en-US"/>
              <a:t>3. </a:t>
            </a:r>
            <a:r>
              <a:rPr b="1" lang="en-US"/>
              <a:t>Respond</a:t>
            </a:r>
            <a:r>
              <a:rPr lang="en-US"/>
              <a:t> by integrating knowledge into all interactions—from check-in to examination</a:t>
            </a:r>
            <a:endParaRPr/>
          </a:p>
          <a:p>
            <a:pPr indent="0" lvl="0" marL="0" rtl="0" algn="l">
              <a:spcBef>
                <a:spcPts val="0"/>
              </a:spcBef>
              <a:spcAft>
                <a:spcPts val="0"/>
              </a:spcAft>
              <a:buClr>
                <a:schemeClr val="dk1"/>
              </a:buClr>
              <a:buSzPts val="1100"/>
              <a:buFont typeface="Arial"/>
              <a:buNone/>
            </a:pPr>
            <a:r>
              <a:rPr lang="en-US"/>
              <a:t>4. </a:t>
            </a:r>
            <a:r>
              <a:rPr b="1" lang="en-US"/>
              <a:t>Resist re-traumatization</a:t>
            </a:r>
            <a:r>
              <a:rPr lang="en-US"/>
              <a:t>—offer choices, explain procedures, respect boundaries</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2025-03-04T20:17:34Z</dcterms:created>
  <dc:creator>Chief Goes Out, Shawnalea</dc:creator>
</cp:coreProperties>
</file>